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2" r:id="rId3"/>
    <p:sldId id="263" r:id="rId4"/>
    <p:sldId id="258" r:id="rId5"/>
    <p:sldId id="265" r:id="rId6"/>
    <p:sldId id="264" r:id="rId7"/>
    <p:sldId id="259"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016" autoAdjust="0"/>
    <p:restoredTop sz="94660"/>
  </p:normalViewPr>
  <p:slideViewPr>
    <p:cSldViewPr snapToGrid="0">
      <p:cViewPr varScale="1">
        <p:scale>
          <a:sx n="120" d="100"/>
          <a:sy n="120" d="100"/>
        </p:scale>
        <p:origin x="200"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5BD8E-EC41-4F64-B61C-FC4275579C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558EB5-28E9-4E5D-AA44-5A46BED825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90BAE8-493F-48FE-9E74-64B9AB6C3D8D}"/>
              </a:ext>
            </a:extLst>
          </p:cNvPr>
          <p:cNvSpPr>
            <a:spLocks noGrp="1"/>
          </p:cNvSpPr>
          <p:nvPr>
            <p:ph type="dt" sz="half" idx="10"/>
          </p:nvPr>
        </p:nvSpPr>
        <p:spPr/>
        <p:txBody>
          <a:bodyPr/>
          <a:lstStyle/>
          <a:p>
            <a:fld id="{E13E15C5-5928-45B3-935A-85592368FB6C}" type="datetimeFigureOut">
              <a:rPr lang="en-US" smtClean="0"/>
              <a:t>8/10/22</a:t>
            </a:fld>
            <a:endParaRPr lang="en-US"/>
          </a:p>
        </p:txBody>
      </p:sp>
      <p:sp>
        <p:nvSpPr>
          <p:cNvPr id="5" name="Footer Placeholder 4">
            <a:extLst>
              <a:ext uri="{FF2B5EF4-FFF2-40B4-BE49-F238E27FC236}">
                <a16:creationId xmlns:a16="http://schemas.microsoft.com/office/drawing/2014/main" id="{25E3CB8A-11C7-4C2E-A967-9C0BF848EA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925120-34DB-414A-8951-A2F4ABB1660C}"/>
              </a:ext>
            </a:extLst>
          </p:cNvPr>
          <p:cNvSpPr>
            <a:spLocks noGrp="1"/>
          </p:cNvSpPr>
          <p:nvPr>
            <p:ph type="sldNum" sz="quarter" idx="12"/>
          </p:nvPr>
        </p:nvSpPr>
        <p:spPr/>
        <p:txBody>
          <a:bodyPr/>
          <a:lstStyle/>
          <a:p>
            <a:fld id="{860553E6-F56E-455C-B6EA-C0A09EA5DE6A}" type="slidenum">
              <a:rPr lang="en-US" smtClean="0"/>
              <a:t>‹#›</a:t>
            </a:fld>
            <a:endParaRPr lang="en-US"/>
          </a:p>
        </p:txBody>
      </p:sp>
    </p:spTree>
    <p:extLst>
      <p:ext uri="{BB962C8B-B14F-4D97-AF65-F5344CB8AC3E}">
        <p14:creationId xmlns:p14="http://schemas.microsoft.com/office/powerpoint/2010/main" val="943123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6863B-8170-41B7-B8A6-84B5E15ABD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6E8952-3A64-49F9-AFC0-479B20E94E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78EED2-67AA-4AF8-A81D-3F9EC2B98CFF}"/>
              </a:ext>
            </a:extLst>
          </p:cNvPr>
          <p:cNvSpPr>
            <a:spLocks noGrp="1"/>
          </p:cNvSpPr>
          <p:nvPr>
            <p:ph type="dt" sz="half" idx="10"/>
          </p:nvPr>
        </p:nvSpPr>
        <p:spPr/>
        <p:txBody>
          <a:bodyPr/>
          <a:lstStyle/>
          <a:p>
            <a:fld id="{E13E15C5-5928-45B3-935A-85592368FB6C}" type="datetimeFigureOut">
              <a:rPr lang="en-US" smtClean="0"/>
              <a:t>8/10/22</a:t>
            </a:fld>
            <a:endParaRPr lang="en-US"/>
          </a:p>
        </p:txBody>
      </p:sp>
      <p:sp>
        <p:nvSpPr>
          <p:cNvPr id="5" name="Footer Placeholder 4">
            <a:extLst>
              <a:ext uri="{FF2B5EF4-FFF2-40B4-BE49-F238E27FC236}">
                <a16:creationId xmlns:a16="http://schemas.microsoft.com/office/drawing/2014/main" id="{CB695463-926B-4DE4-A748-C291960BD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65F40C-639C-4CA9-B8AC-FE919227CCE9}"/>
              </a:ext>
            </a:extLst>
          </p:cNvPr>
          <p:cNvSpPr>
            <a:spLocks noGrp="1"/>
          </p:cNvSpPr>
          <p:nvPr>
            <p:ph type="sldNum" sz="quarter" idx="12"/>
          </p:nvPr>
        </p:nvSpPr>
        <p:spPr/>
        <p:txBody>
          <a:bodyPr/>
          <a:lstStyle/>
          <a:p>
            <a:fld id="{860553E6-F56E-455C-B6EA-C0A09EA5DE6A}" type="slidenum">
              <a:rPr lang="en-US" smtClean="0"/>
              <a:t>‹#›</a:t>
            </a:fld>
            <a:endParaRPr lang="en-US"/>
          </a:p>
        </p:txBody>
      </p:sp>
    </p:spTree>
    <p:extLst>
      <p:ext uri="{BB962C8B-B14F-4D97-AF65-F5344CB8AC3E}">
        <p14:creationId xmlns:p14="http://schemas.microsoft.com/office/powerpoint/2010/main" val="551193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8CA479-91FD-47F5-A766-4D995467AB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228CCF-330D-432A-9582-9D08750810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59DB23-2018-4C06-86C7-6AC62CDC3A1C}"/>
              </a:ext>
            </a:extLst>
          </p:cNvPr>
          <p:cNvSpPr>
            <a:spLocks noGrp="1"/>
          </p:cNvSpPr>
          <p:nvPr>
            <p:ph type="dt" sz="half" idx="10"/>
          </p:nvPr>
        </p:nvSpPr>
        <p:spPr/>
        <p:txBody>
          <a:bodyPr/>
          <a:lstStyle/>
          <a:p>
            <a:fld id="{E13E15C5-5928-45B3-935A-85592368FB6C}" type="datetimeFigureOut">
              <a:rPr lang="en-US" smtClean="0"/>
              <a:t>8/10/22</a:t>
            </a:fld>
            <a:endParaRPr lang="en-US"/>
          </a:p>
        </p:txBody>
      </p:sp>
      <p:sp>
        <p:nvSpPr>
          <p:cNvPr id="5" name="Footer Placeholder 4">
            <a:extLst>
              <a:ext uri="{FF2B5EF4-FFF2-40B4-BE49-F238E27FC236}">
                <a16:creationId xmlns:a16="http://schemas.microsoft.com/office/drawing/2014/main" id="{29D6451B-BADB-4E7D-BB78-6BF8369AFB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A1E6B7-2C6E-4D77-A7B3-84AA4E85AFF0}"/>
              </a:ext>
            </a:extLst>
          </p:cNvPr>
          <p:cNvSpPr>
            <a:spLocks noGrp="1"/>
          </p:cNvSpPr>
          <p:nvPr>
            <p:ph type="sldNum" sz="quarter" idx="12"/>
          </p:nvPr>
        </p:nvSpPr>
        <p:spPr/>
        <p:txBody>
          <a:bodyPr/>
          <a:lstStyle/>
          <a:p>
            <a:fld id="{860553E6-F56E-455C-B6EA-C0A09EA5DE6A}" type="slidenum">
              <a:rPr lang="en-US" smtClean="0"/>
              <a:t>‹#›</a:t>
            </a:fld>
            <a:endParaRPr lang="en-US"/>
          </a:p>
        </p:txBody>
      </p:sp>
    </p:spTree>
    <p:extLst>
      <p:ext uri="{BB962C8B-B14F-4D97-AF65-F5344CB8AC3E}">
        <p14:creationId xmlns:p14="http://schemas.microsoft.com/office/powerpoint/2010/main" val="3057956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5706A-D4E0-4175-B6A5-98F947A83A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233D0B-FA36-465B-A91C-20A5146894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37D954-4B39-4700-9874-39AD43AEA720}"/>
              </a:ext>
            </a:extLst>
          </p:cNvPr>
          <p:cNvSpPr>
            <a:spLocks noGrp="1"/>
          </p:cNvSpPr>
          <p:nvPr>
            <p:ph type="dt" sz="half" idx="10"/>
          </p:nvPr>
        </p:nvSpPr>
        <p:spPr/>
        <p:txBody>
          <a:bodyPr/>
          <a:lstStyle/>
          <a:p>
            <a:fld id="{E13E15C5-5928-45B3-935A-85592368FB6C}" type="datetimeFigureOut">
              <a:rPr lang="en-US" smtClean="0"/>
              <a:t>8/10/22</a:t>
            </a:fld>
            <a:endParaRPr lang="en-US"/>
          </a:p>
        </p:txBody>
      </p:sp>
      <p:sp>
        <p:nvSpPr>
          <p:cNvPr id="5" name="Footer Placeholder 4">
            <a:extLst>
              <a:ext uri="{FF2B5EF4-FFF2-40B4-BE49-F238E27FC236}">
                <a16:creationId xmlns:a16="http://schemas.microsoft.com/office/drawing/2014/main" id="{760EB8F4-9C6C-405E-9FFA-CABD66EC8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E97EB3-21A3-4675-915C-3E86F2801899}"/>
              </a:ext>
            </a:extLst>
          </p:cNvPr>
          <p:cNvSpPr>
            <a:spLocks noGrp="1"/>
          </p:cNvSpPr>
          <p:nvPr>
            <p:ph type="sldNum" sz="quarter" idx="12"/>
          </p:nvPr>
        </p:nvSpPr>
        <p:spPr/>
        <p:txBody>
          <a:bodyPr/>
          <a:lstStyle/>
          <a:p>
            <a:fld id="{860553E6-F56E-455C-B6EA-C0A09EA5DE6A}" type="slidenum">
              <a:rPr lang="en-US" smtClean="0"/>
              <a:t>‹#›</a:t>
            </a:fld>
            <a:endParaRPr lang="en-US"/>
          </a:p>
        </p:txBody>
      </p:sp>
    </p:spTree>
    <p:extLst>
      <p:ext uri="{BB962C8B-B14F-4D97-AF65-F5344CB8AC3E}">
        <p14:creationId xmlns:p14="http://schemas.microsoft.com/office/powerpoint/2010/main" val="3290025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D4062-CF5F-47E7-A410-667AA7C6A2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54D1CA-3BD9-4196-9D71-74332A05DD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CA9C56-DA78-4E8E-8514-ED76941E4961}"/>
              </a:ext>
            </a:extLst>
          </p:cNvPr>
          <p:cNvSpPr>
            <a:spLocks noGrp="1"/>
          </p:cNvSpPr>
          <p:nvPr>
            <p:ph type="dt" sz="half" idx="10"/>
          </p:nvPr>
        </p:nvSpPr>
        <p:spPr/>
        <p:txBody>
          <a:bodyPr/>
          <a:lstStyle/>
          <a:p>
            <a:fld id="{E13E15C5-5928-45B3-935A-85592368FB6C}" type="datetimeFigureOut">
              <a:rPr lang="en-US" smtClean="0"/>
              <a:t>8/10/22</a:t>
            </a:fld>
            <a:endParaRPr lang="en-US"/>
          </a:p>
        </p:txBody>
      </p:sp>
      <p:sp>
        <p:nvSpPr>
          <p:cNvPr id="5" name="Footer Placeholder 4">
            <a:extLst>
              <a:ext uri="{FF2B5EF4-FFF2-40B4-BE49-F238E27FC236}">
                <a16:creationId xmlns:a16="http://schemas.microsoft.com/office/drawing/2014/main" id="{871894FE-3A24-4347-B720-C85D87F945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895CB2-FBAF-4298-93C5-431CBE37C806}"/>
              </a:ext>
            </a:extLst>
          </p:cNvPr>
          <p:cNvSpPr>
            <a:spLocks noGrp="1"/>
          </p:cNvSpPr>
          <p:nvPr>
            <p:ph type="sldNum" sz="quarter" idx="12"/>
          </p:nvPr>
        </p:nvSpPr>
        <p:spPr/>
        <p:txBody>
          <a:bodyPr/>
          <a:lstStyle/>
          <a:p>
            <a:fld id="{860553E6-F56E-455C-B6EA-C0A09EA5DE6A}" type="slidenum">
              <a:rPr lang="en-US" smtClean="0"/>
              <a:t>‹#›</a:t>
            </a:fld>
            <a:endParaRPr lang="en-US"/>
          </a:p>
        </p:txBody>
      </p:sp>
    </p:spTree>
    <p:extLst>
      <p:ext uri="{BB962C8B-B14F-4D97-AF65-F5344CB8AC3E}">
        <p14:creationId xmlns:p14="http://schemas.microsoft.com/office/powerpoint/2010/main" val="1755441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559E2-1991-4B53-9022-5877BFC5B1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3181F9-0DF1-4172-8373-719890F82C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1866B-F767-4957-9663-933F388590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DADD30-54C1-4934-ADF2-E964157BEAB1}"/>
              </a:ext>
            </a:extLst>
          </p:cNvPr>
          <p:cNvSpPr>
            <a:spLocks noGrp="1"/>
          </p:cNvSpPr>
          <p:nvPr>
            <p:ph type="dt" sz="half" idx="10"/>
          </p:nvPr>
        </p:nvSpPr>
        <p:spPr/>
        <p:txBody>
          <a:bodyPr/>
          <a:lstStyle/>
          <a:p>
            <a:fld id="{E13E15C5-5928-45B3-935A-85592368FB6C}" type="datetimeFigureOut">
              <a:rPr lang="en-US" smtClean="0"/>
              <a:t>8/10/22</a:t>
            </a:fld>
            <a:endParaRPr lang="en-US"/>
          </a:p>
        </p:txBody>
      </p:sp>
      <p:sp>
        <p:nvSpPr>
          <p:cNvPr id="6" name="Footer Placeholder 5">
            <a:extLst>
              <a:ext uri="{FF2B5EF4-FFF2-40B4-BE49-F238E27FC236}">
                <a16:creationId xmlns:a16="http://schemas.microsoft.com/office/drawing/2014/main" id="{1D9966B3-0D56-4511-9480-5425FF9E6E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225B1D-34E8-4B79-B7D8-23E3CA19F2E1}"/>
              </a:ext>
            </a:extLst>
          </p:cNvPr>
          <p:cNvSpPr>
            <a:spLocks noGrp="1"/>
          </p:cNvSpPr>
          <p:nvPr>
            <p:ph type="sldNum" sz="quarter" idx="12"/>
          </p:nvPr>
        </p:nvSpPr>
        <p:spPr/>
        <p:txBody>
          <a:bodyPr/>
          <a:lstStyle/>
          <a:p>
            <a:fld id="{860553E6-F56E-455C-B6EA-C0A09EA5DE6A}" type="slidenum">
              <a:rPr lang="en-US" smtClean="0"/>
              <a:t>‹#›</a:t>
            </a:fld>
            <a:endParaRPr lang="en-US"/>
          </a:p>
        </p:txBody>
      </p:sp>
    </p:spTree>
    <p:extLst>
      <p:ext uri="{BB962C8B-B14F-4D97-AF65-F5344CB8AC3E}">
        <p14:creationId xmlns:p14="http://schemas.microsoft.com/office/powerpoint/2010/main" val="3865718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BCCB2-F00F-4220-8BEF-9F2C955561E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7B35D5-DA50-465F-98C2-51AA174EA8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B085DF-53B8-46A6-A399-2064DF5533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37C5E7-A7BE-449C-9099-1BED426CA7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A74CEB-EAD9-4453-BB9C-09E434640D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A4F9A31-819D-4B62-B4CD-FE3A6D41B1AF}"/>
              </a:ext>
            </a:extLst>
          </p:cNvPr>
          <p:cNvSpPr>
            <a:spLocks noGrp="1"/>
          </p:cNvSpPr>
          <p:nvPr>
            <p:ph type="dt" sz="half" idx="10"/>
          </p:nvPr>
        </p:nvSpPr>
        <p:spPr/>
        <p:txBody>
          <a:bodyPr/>
          <a:lstStyle/>
          <a:p>
            <a:fld id="{E13E15C5-5928-45B3-935A-85592368FB6C}" type="datetimeFigureOut">
              <a:rPr lang="en-US" smtClean="0"/>
              <a:t>8/10/22</a:t>
            </a:fld>
            <a:endParaRPr lang="en-US"/>
          </a:p>
        </p:txBody>
      </p:sp>
      <p:sp>
        <p:nvSpPr>
          <p:cNvPr id="8" name="Footer Placeholder 7">
            <a:extLst>
              <a:ext uri="{FF2B5EF4-FFF2-40B4-BE49-F238E27FC236}">
                <a16:creationId xmlns:a16="http://schemas.microsoft.com/office/drawing/2014/main" id="{A9812A57-9053-49E4-A060-B33565806C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37ED497-66D1-412C-A6C8-783F8F1C95E6}"/>
              </a:ext>
            </a:extLst>
          </p:cNvPr>
          <p:cNvSpPr>
            <a:spLocks noGrp="1"/>
          </p:cNvSpPr>
          <p:nvPr>
            <p:ph type="sldNum" sz="quarter" idx="12"/>
          </p:nvPr>
        </p:nvSpPr>
        <p:spPr/>
        <p:txBody>
          <a:bodyPr/>
          <a:lstStyle/>
          <a:p>
            <a:fld id="{860553E6-F56E-455C-B6EA-C0A09EA5DE6A}" type="slidenum">
              <a:rPr lang="en-US" smtClean="0"/>
              <a:t>‹#›</a:t>
            </a:fld>
            <a:endParaRPr lang="en-US"/>
          </a:p>
        </p:txBody>
      </p:sp>
    </p:spTree>
    <p:extLst>
      <p:ext uri="{BB962C8B-B14F-4D97-AF65-F5344CB8AC3E}">
        <p14:creationId xmlns:p14="http://schemas.microsoft.com/office/powerpoint/2010/main" val="2020281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B5AA1-3EE1-492A-AAEF-D0E81F5599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0199B5-E3C8-4662-8051-CA87F128459C}"/>
              </a:ext>
            </a:extLst>
          </p:cNvPr>
          <p:cNvSpPr>
            <a:spLocks noGrp="1"/>
          </p:cNvSpPr>
          <p:nvPr>
            <p:ph type="dt" sz="half" idx="10"/>
          </p:nvPr>
        </p:nvSpPr>
        <p:spPr/>
        <p:txBody>
          <a:bodyPr/>
          <a:lstStyle/>
          <a:p>
            <a:fld id="{E13E15C5-5928-45B3-935A-85592368FB6C}" type="datetimeFigureOut">
              <a:rPr lang="en-US" smtClean="0"/>
              <a:t>8/10/22</a:t>
            </a:fld>
            <a:endParaRPr lang="en-US"/>
          </a:p>
        </p:txBody>
      </p:sp>
      <p:sp>
        <p:nvSpPr>
          <p:cNvPr id="4" name="Footer Placeholder 3">
            <a:extLst>
              <a:ext uri="{FF2B5EF4-FFF2-40B4-BE49-F238E27FC236}">
                <a16:creationId xmlns:a16="http://schemas.microsoft.com/office/drawing/2014/main" id="{B0C0138E-2C3C-44D0-BA9A-0D8637DA20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601AC4-B47E-4902-8B01-A08594D531C7}"/>
              </a:ext>
            </a:extLst>
          </p:cNvPr>
          <p:cNvSpPr>
            <a:spLocks noGrp="1"/>
          </p:cNvSpPr>
          <p:nvPr>
            <p:ph type="sldNum" sz="quarter" idx="12"/>
          </p:nvPr>
        </p:nvSpPr>
        <p:spPr/>
        <p:txBody>
          <a:bodyPr/>
          <a:lstStyle/>
          <a:p>
            <a:fld id="{860553E6-F56E-455C-B6EA-C0A09EA5DE6A}" type="slidenum">
              <a:rPr lang="en-US" smtClean="0"/>
              <a:t>‹#›</a:t>
            </a:fld>
            <a:endParaRPr lang="en-US"/>
          </a:p>
        </p:txBody>
      </p:sp>
    </p:spTree>
    <p:extLst>
      <p:ext uri="{BB962C8B-B14F-4D97-AF65-F5344CB8AC3E}">
        <p14:creationId xmlns:p14="http://schemas.microsoft.com/office/powerpoint/2010/main" val="742131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F55B26-7ADE-4489-B51C-3456E6E19D0F}"/>
              </a:ext>
            </a:extLst>
          </p:cNvPr>
          <p:cNvSpPr>
            <a:spLocks noGrp="1"/>
          </p:cNvSpPr>
          <p:nvPr>
            <p:ph type="dt" sz="half" idx="10"/>
          </p:nvPr>
        </p:nvSpPr>
        <p:spPr/>
        <p:txBody>
          <a:bodyPr/>
          <a:lstStyle/>
          <a:p>
            <a:fld id="{E13E15C5-5928-45B3-935A-85592368FB6C}" type="datetimeFigureOut">
              <a:rPr lang="en-US" smtClean="0"/>
              <a:t>8/10/22</a:t>
            </a:fld>
            <a:endParaRPr lang="en-US"/>
          </a:p>
        </p:txBody>
      </p:sp>
      <p:sp>
        <p:nvSpPr>
          <p:cNvPr id="3" name="Footer Placeholder 2">
            <a:extLst>
              <a:ext uri="{FF2B5EF4-FFF2-40B4-BE49-F238E27FC236}">
                <a16:creationId xmlns:a16="http://schemas.microsoft.com/office/drawing/2014/main" id="{68E1223F-BFF3-4859-A7E2-5AD76EECCC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A6B133-A312-4E20-81D4-382D29BEE276}"/>
              </a:ext>
            </a:extLst>
          </p:cNvPr>
          <p:cNvSpPr>
            <a:spLocks noGrp="1"/>
          </p:cNvSpPr>
          <p:nvPr>
            <p:ph type="sldNum" sz="quarter" idx="12"/>
          </p:nvPr>
        </p:nvSpPr>
        <p:spPr/>
        <p:txBody>
          <a:bodyPr/>
          <a:lstStyle/>
          <a:p>
            <a:fld id="{860553E6-F56E-455C-B6EA-C0A09EA5DE6A}" type="slidenum">
              <a:rPr lang="en-US" smtClean="0"/>
              <a:t>‹#›</a:t>
            </a:fld>
            <a:endParaRPr lang="en-US"/>
          </a:p>
        </p:txBody>
      </p:sp>
    </p:spTree>
    <p:extLst>
      <p:ext uri="{BB962C8B-B14F-4D97-AF65-F5344CB8AC3E}">
        <p14:creationId xmlns:p14="http://schemas.microsoft.com/office/powerpoint/2010/main" val="4214021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5C00D-2581-4B19-806C-3B74C9AD93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FA455D-2700-4381-AE6B-A659395D66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23CECB-DE7E-4FA1-804F-BBC70A8CE3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639D9D-8F05-4E7E-84C9-97A78D813293}"/>
              </a:ext>
            </a:extLst>
          </p:cNvPr>
          <p:cNvSpPr>
            <a:spLocks noGrp="1"/>
          </p:cNvSpPr>
          <p:nvPr>
            <p:ph type="dt" sz="half" idx="10"/>
          </p:nvPr>
        </p:nvSpPr>
        <p:spPr/>
        <p:txBody>
          <a:bodyPr/>
          <a:lstStyle/>
          <a:p>
            <a:fld id="{E13E15C5-5928-45B3-935A-85592368FB6C}" type="datetimeFigureOut">
              <a:rPr lang="en-US" smtClean="0"/>
              <a:t>8/10/22</a:t>
            </a:fld>
            <a:endParaRPr lang="en-US"/>
          </a:p>
        </p:txBody>
      </p:sp>
      <p:sp>
        <p:nvSpPr>
          <p:cNvPr id="6" name="Footer Placeholder 5">
            <a:extLst>
              <a:ext uri="{FF2B5EF4-FFF2-40B4-BE49-F238E27FC236}">
                <a16:creationId xmlns:a16="http://schemas.microsoft.com/office/drawing/2014/main" id="{13DCAE0C-EB89-42A3-80EF-CD2FE330D1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BBC3B6-19BC-4B26-9266-8BD0ED0CEE63}"/>
              </a:ext>
            </a:extLst>
          </p:cNvPr>
          <p:cNvSpPr>
            <a:spLocks noGrp="1"/>
          </p:cNvSpPr>
          <p:nvPr>
            <p:ph type="sldNum" sz="quarter" idx="12"/>
          </p:nvPr>
        </p:nvSpPr>
        <p:spPr/>
        <p:txBody>
          <a:bodyPr/>
          <a:lstStyle/>
          <a:p>
            <a:fld id="{860553E6-F56E-455C-B6EA-C0A09EA5DE6A}" type="slidenum">
              <a:rPr lang="en-US" smtClean="0"/>
              <a:t>‹#›</a:t>
            </a:fld>
            <a:endParaRPr lang="en-US"/>
          </a:p>
        </p:txBody>
      </p:sp>
    </p:spTree>
    <p:extLst>
      <p:ext uri="{BB962C8B-B14F-4D97-AF65-F5344CB8AC3E}">
        <p14:creationId xmlns:p14="http://schemas.microsoft.com/office/powerpoint/2010/main" val="2783170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A3D3D-B64A-429E-BD19-876467665E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04C94D-0AA1-444F-BAB2-551DCA8AA1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4AECB5-8617-4D7F-8AF8-014347361E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B7CD04-5EFA-454E-9134-C6C80F3EDA73}"/>
              </a:ext>
            </a:extLst>
          </p:cNvPr>
          <p:cNvSpPr>
            <a:spLocks noGrp="1"/>
          </p:cNvSpPr>
          <p:nvPr>
            <p:ph type="dt" sz="half" idx="10"/>
          </p:nvPr>
        </p:nvSpPr>
        <p:spPr/>
        <p:txBody>
          <a:bodyPr/>
          <a:lstStyle/>
          <a:p>
            <a:fld id="{E13E15C5-5928-45B3-935A-85592368FB6C}" type="datetimeFigureOut">
              <a:rPr lang="en-US" smtClean="0"/>
              <a:t>8/10/22</a:t>
            </a:fld>
            <a:endParaRPr lang="en-US"/>
          </a:p>
        </p:txBody>
      </p:sp>
      <p:sp>
        <p:nvSpPr>
          <p:cNvPr id="6" name="Footer Placeholder 5">
            <a:extLst>
              <a:ext uri="{FF2B5EF4-FFF2-40B4-BE49-F238E27FC236}">
                <a16:creationId xmlns:a16="http://schemas.microsoft.com/office/drawing/2014/main" id="{52C7A494-9BC4-4EA3-BE91-29ACB82002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0AD3E7-EC24-4535-8C40-2E1FBD2B1DD5}"/>
              </a:ext>
            </a:extLst>
          </p:cNvPr>
          <p:cNvSpPr>
            <a:spLocks noGrp="1"/>
          </p:cNvSpPr>
          <p:nvPr>
            <p:ph type="sldNum" sz="quarter" idx="12"/>
          </p:nvPr>
        </p:nvSpPr>
        <p:spPr/>
        <p:txBody>
          <a:bodyPr/>
          <a:lstStyle/>
          <a:p>
            <a:fld id="{860553E6-F56E-455C-B6EA-C0A09EA5DE6A}" type="slidenum">
              <a:rPr lang="en-US" smtClean="0"/>
              <a:t>‹#›</a:t>
            </a:fld>
            <a:endParaRPr lang="en-US"/>
          </a:p>
        </p:txBody>
      </p:sp>
    </p:spTree>
    <p:extLst>
      <p:ext uri="{BB962C8B-B14F-4D97-AF65-F5344CB8AC3E}">
        <p14:creationId xmlns:p14="http://schemas.microsoft.com/office/powerpoint/2010/main" val="4029076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BBD47E-2F2B-41D5-9B88-47EEA31DC5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9B50A8-5C2E-441B-BBFF-82F609B36B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79928F-29B1-4B8E-B7F8-10B45F2ABE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3E15C5-5928-45B3-935A-85592368FB6C}" type="datetimeFigureOut">
              <a:rPr lang="en-US" smtClean="0"/>
              <a:t>8/10/22</a:t>
            </a:fld>
            <a:endParaRPr lang="en-US"/>
          </a:p>
        </p:txBody>
      </p:sp>
      <p:sp>
        <p:nvSpPr>
          <p:cNvPr id="5" name="Footer Placeholder 4">
            <a:extLst>
              <a:ext uri="{FF2B5EF4-FFF2-40B4-BE49-F238E27FC236}">
                <a16:creationId xmlns:a16="http://schemas.microsoft.com/office/drawing/2014/main" id="{9D55B4EB-CF6D-486C-A829-14B6244EEF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43B3C3-E1DD-441F-8F9C-C59AC589F9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0553E6-F56E-455C-B6EA-C0A09EA5DE6A}" type="slidenum">
              <a:rPr lang="en-US" smtClean="0"/>
              <a:t>‹#›</a:t>
            </a:fld>
            <a:endParaRPr lang="en-US"/>
          </a:p>
        </p:txBody>
      </p:sp>
    </p:spTree>
    <p:extLst>
      <p:ext uri="{BB962C8B-B14F-4D97-AF65-F5344CB8AC3E}">
        <p14:creationId xmlns:p14="http://schemas.microsoft.com/office/powerpoint/2010/main" val="23909991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3C942-71DC-4C65-8FC6-245E79F23443}"/>
              </a:ext>
            </a:extLst>
          </p:cNvPr>
          <p:cNvSpPr>
            <a:spLocks noGrp="1"/>
          </p:cNvSpPr>
          <p:nvPr>
            <p:ph type="title"/>
          </p:nvPr>
        </p:nvSpPr>
        <p:spPr>
          <a:xfrm>
            <a:off x="836342" y="457200"/>
            <a:ext cx="3935684" cy="1600200"/>
          </a:xfrm>
        </p:spPr>
        <p:txBody>
          <a:bodyPr/>
          <a:lstStyle/>
          <a:p>
            <a:r>
              <a:rPr lang="en-US" dirty="0"/>
              <a:t>.</a:t>
            </a:r>
          </a:p>
        </p:txBody>
      </p:sp>
      <p:pic>
        <p:nvPicPr>
          <p:cNvPr id="6" name="Picture Placeholder 5" descr="A sign in front of a building&#10;&#10;Description automatically generated">
            <a:extLst>
              <a:ext uri="{FF2B5EF4-FFF2-40B4-BE49-F238E27FC236}">
                <a16:creationId xmlns:a16="http://schemas.microsoft.com/office/drawing/2014/main" id="{B04C7FC0-B7F6-4FD0-B4E1-47D4E053F48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0520" b="10520"/>
          <a:stretch>
            <a:fillRect/>
          </a:stretch>
        </p:blipFill>
        <p:spPr/>
      </p:pic>
      <p:sp>
        <p:nvSpPr>
          <p:cNvPr id="4" name="Text Placeholder 3">
            <a:extLst>
              <a:ext uri="{FF2B5EF4-FFF2-40B4-BE49-F238E27FC236}">
                <a16:creationId xmlns:a16="http://schemas.microsoft.com/office/drawing/2014/main" id="{80CF2F9D-DE07-468D-9131-BB81D8A9827D}"/>
              </a:ext>
            </a:extLst>
          </p:cNvPr>
          <p:cNvSpPr>
            <a:spLocks noGrp="1"/>
          </p:cNvSpPr>
          <p:nvPr>
            <p:ph type="body" sz="half" idx="2"/>
          </p:nvPr>
        </p:nvSpPr>
        <p:spPr>
          <a:xfrm>
            <a:off x="839788" y="2435290"/>
            <a:ext cx="3657567" cy="3433698"/>
          </a:xfrm>
        </p:spPr>
        <p:txBody>
          <a:bodyPr/>
          <a:lstStyle/>
          <a:p>
            <a:r>
              <a:rPr lang="en-US" dirty="0"/>
              <a:t>Peachy Canyon Winery is a family-owned and operated winery in Paso Robles, on California’s Central Coast.  Founded by Doug and Nancy Beckett in 1988, and considered one of Paso Robles’ earliest 10 wineries, Peachy Canyon has long been praised as a producer of award-winning California wines that epitomize respect for terroir and dedicated winemaking.  With our exemplary Zinfandels, Peachy Canyon was instrumental in establishing Paso Robles’ reputation as a key California wine region.</a:t>
            </a:r>
          </a:p>
          <a:p>
            <a:endParaRPr lang="en-US" dirty="0"/>
          </a:p>
        </p:txBody>
      </p:sp>
      <p:pic>
        <p:nvPicPr>
          <p:cNvPr id="8" name="Picture 7" descr="A close up of a logo&#10;&#10;Description automatically generated">
            <a:extLst>
              <a:ext uri="{FF2B5EF4-FFF2-40B4-BE49-F238E27FC236}">
                <a16:creationId xmlns:a16="http://schemas.microsoft.com/office/drawing/2014/main" id="{377B9445-7E69-4EE5-8A5D-21AB1DFE3A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5697" y="457200"/>
            <a:ext cx="2845748" cy="1552451"/>
          </a:xfrm>
          <a:prstGeom prst="rect">
            <a:avLst/>
          </a:prstGeom>
        </p:spPr>
      </p:pic>
    </p:spTree>
    <p:extLst>
      <p:ext uri="{BB962C8B-B14F-4D97-AF65-F5344CB8AC3E}">
        <p14:creationId xmlns:p14="http://schemas.microsoft.com/office/powerpoint/2010/main" val="3429701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standing next to a mountain&#10;&#10;Description automatically generated">
            <a:extLst>
              <a:ext uri="{FF2B5EF4-FFF2-40B4-BE49-F238E27FC236}">
                <a16:creationId xmlns:a16="http://schemas.microsoft.com/office/drawing/2014/main" id="{732955EA-B7C5-42F7-BCF9-AFD23A7BB79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785" r="7785"/>
          <a:stretch>
            <a:fillRect/>
          </a:stretch>
        </p:blipFill>
        <p:spPr/>
      </p:pic>
      <p:sp>
        <p:nvSpPr>
          <p:cNvPr id="4" name="Text Placeholder 3">
            <a:extLst>
              <a:ext uri="{FF2B5EF4-FFF2-40B4-BE49-F238E27FC236}">
                <a16:creationId xmlns:a16="http://schemas.microsoft.com/office/drawing/2014/main" id="{8DD78F61-84B5-4188-B576-9C53DBDB8D40}"/>
              </a:ext>
            </a:extLst>
          </p:cNvPr>
          <p:cNvSpPr>
            <a:spLocks noGrp="1"/>
          </p:cNvSpPr>
          <p:nvPr>
            <p:ph type="body" sz="half" idx="2"/>
          </p:nvPr>
        </p:nvSpPr>
        <p:spPr>
          <a:xfrm>
            <a:off x="839788" y="1250083"/>
            <a:ext cx="3932237" cy="4873625"/>
          </a:xfrm>
        </p:spPr>
        <p:txBody>
          <a:bodyPr>
            <a:normAutofit/>
          </a:bodyPr>
          <a:lstStyle/>
          <a:p>
            <a:r>
              <a:rPr lang="en-US" dirty="0"/>
              <a:t>Today, Peachy Canyon Winery is managed by 2nd-generation owners, Josh and Jake Beckett, who spent their childhood in the vineyard and winery alongside their parents, Doug and Nancy.  During their decades long career path in the industry, the brothers recognized an opportunity for more unorthodox brands in the market.  In 2004, they took a leave from Peachy Canyon to create their own brand, Chronic Cellars.  Through shrewd marketing and remarkable quality wines, they built Chronic Cellars to 17,000 cases before selling to Winery Exchange in 2014 and subsequently completing the five-year buyout agreement in early 2019.  Promptly thereafter, Josh and Jake returned to Peachy Canyon Winery to relieve their parents of the daily operations and responsibilities of the family business.</a:t>
            </a:r>
          </a:p>
          <a:p>
            <a:endParaRPr lang="en-US" dirty="0"/>
          </a:p>
        </p:txBody>
      </p:sp>
    </p:spTree>
    <p:extLst>
      <p:ext uri="{BB962C8B-B14F-4D97-AF65-F5344CB8AC3E}">
        <p14:creationId xmlns:p14="http://schemas.microsoft.com/office/powerpoint/2010/main" val="4154074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BCAB5C7-2C44-4BFD-8189-75C8ECB8D243}"/>
              </a:ext>
            </a:extLst>
          </p:cNvPr>
          <p:cNvSpPr>
            <a:spLocks noGrp="1"/>
          </p:cNvSpPr>
          <p:nvPr>
            <p:ph type="body" sz="half" idx="2"/>
          </p:nvPr>
        </p:nvSpPr>
        <p:spPr>
          <a:xfrm>
            <a:off x="839788" y="1117600"/>
            <a:ext cx="3932237" cy="4128655"/>
          </a:xfrm>
        </p:spPr>
        <p:txBody>
          <a:bodyPr/>
          <a:lstStyle/>
          <a:p>
            <a:r>
              <a:rPr lang="en-US" dirty="0"/>
              <a:t>Although Peachy Canyon has historically been known as a Zinfandel house, a full 40% of what is planted today is Rhone and Bordeaux variety based.  Josh and Jake recently acquired some new vineyards. The family now cultivates 102 acres planted on Paso’s westside, all within the 3 most coveted sub Ava’s:  Willow Creek, </a:t>
            </a:r>
            <a:r>
              <a:rPr lang="en-US" dirty="0" err="1"/>
              <a:t>Adelaida</a:t>
            </a:r>
            <a:r>
              <a:rPr lang="en-US" dirty="0"/>
              <a:t> and the Templeton Gap.  Future plantings will include Zinfandel, Rhone and Bordeaux varieties as the brothers are interested in continuing to develop their production </a:t>
            </a:r>
            <a:r>
              <a:rPr lang="en-US"/>
              <a:t>of Estate wines and </a:t>
            </a:r>
            <a:r>
              <a:rPr lang="en-US" dirty="0"/>
              <a:t>blends.  Beginning with the 2019 vintage, Peachy Canyon will use fruit exclusively from its 102 acres of family-owned, estate vineyards in Paso Robles.</a:t>
            </a:r>
          </a:p>
          <a:p>
            <a:endParaRPr lang="en-US" dirty="0"/>
          </a:p>
        </p:txBody>
      </p:sp>
      <p:pic>
        <p:nvPicPr>
          <p:cNvPr id="10" name="Picture Placeholder 9" descr="A close up of a hill&#10;&#10;Description automatically generated">
            <a:extLst>
              <a:ext uri="{FF2B5EF4-FFF2-40B4-BE49-F238E27FC236}">
                <a16:creationId xmlns:a16="http://schemas.microsoft.com/office/drawing/2014/main" id="{5530C9A8-BC8D-41B0-93F4-BD41ACA0A615}"/>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2508" r="2508"/>
          <a:stretch>
            <a:fillRect/>
          </a:stretch>
        </p:blipFill>
        <p:spPr/>
      </p:pic>
    </p:spTree>
    <p:extLst>
      <p:ext uri="{BB962C8B-B14F-4D97-AF65-F5344CB8AC3E}">
        <p14:creationId xmlns:p14="http://schemas.microsoft.com/office/powerpoint/2010/main" val="1758695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54D9A-6579-4525-8E43-6CC1A4C9EA21}"/>
              </a:ext>
            </a:extLst>
          </p:cNvPr>
          <p:cNvSpPr>
            <a:spLocks noGrp="1"/>
          </p:cNvSpPr>
          <p:nvPr>
            <p:ph type="ctrTitle"/>
          </p:nvPr>
        </p:nvSpPr>
        <p:spPr>
          <a:xfrm>
            <a:off x="6746628" y="1783959"/>
            <a:ext cx="4645250" cy="2695677"/>
          </a:xfrm>
        </p:spPr>
        <p:txBody>
          <a:bodyPr anchor="b">
            <a:normAutofit/>
          </a:bodyPr>
          <a:lstStyle/>
          <a:p>
            <a:pPr algn="l"/>
            <a:r>
              <a:rPr lang="en-US" sz="2200" dirty="0">
                <a:latin typeface="Garibaldi"/>
              </a:rPr>
              <a:t>2019 Westside Zinfandel</a:t>
            </a:r>
            <a:br>
              <a:rPr lang="en-US" sz="3300" dirty="0">
                <a:latin typeface="Garibaldi"/>
              </a:rPr>
            </a:br>
            <a:br>
              <a:rPr lang="en-US" sz="3300" dirty="0">
                <a:latin typeface="Garibaldi"/>
              </a:rPr>
            </a:br>
            <a:br>
              <a:rPr lang="en-US" sz="3300" dirty="0">
                <a:latin typeface="Garibaldi"/>
              </a:rPr>
            </a:br>
            <a:br>
              <a:rPr lang="en-US" sz="3300" dirty="0">
                <a:latin typeface="Garibaldi"/>
              </a:rPr>
            </a:br>
            <a:endParaRPr lang="en-US" sz="3300" dirty="0"/>
          </a:p>
        </p:txBody>
      </p:sp>
      <p:sp>
        <p:nvSpPr>
          <p:cNvPr id="3" name="Subtitle 2">
            <a:extLst>
              <a:ext uri="{FF2B5EF4-FFF2-40B4-BE49-F238E27FC236}">
                <a16:creationId xmlns:a16="http://schemas.microsoft.com/office/drawing/2014/main" id="{518E4177-8C65-4B07-AD3D-4C551B6C532C}"/>
              </a:ext>
            </a:extLst>
          </p:cNvPr>
          <p:cNvSpPr>
            <a:spLocks noGrp="1"/>
          </p:cNvSpPr>
          <p:nvPr>
            <p:ph type="subTitle" idx="1"/>
          </p:nvPr>
        </p:nvSpPr>
        <p:spPr>
          <a:xfrm>
            <a:off x="6746628" y="4710045"/>
            <a:ext cx="4645250" cy="1147863"/>
          </a:xfrm>
        </p:spPr>
        <p:txBody>
          <a:bodyPr anchor="t">
            <a:normAutofit/>
          </a:bodyPr>
          <a:lstStyle/>
          <a:p>
            <a:pPr algn="l"/>
            <a:r>
              <a:rPr lang="en-US" sz="1400" dirty="0"/>
              <a:t>SRP of $19.50</a:t>
            </a:r>
          </a:p>
        </p:txBody>
      </p:sp>
      <p:sp>
        <p:nvSpPr>
          <p:cNvPr id="24" name="Freeform: Shape 23">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5820A6D-91D9-417B-8754-C7C72D15223D}"/>
              </a:ext>
            </a:extLst>
          </p:cNvPr>
          <p:cNvSpPr/>
          <p:nvPr/>
        </p:nvSpPr>
        <p:spPr>
          <a:xfrm>
            <a:off x="0" y="99696"/>
            <a:ext cx="6096000" cy="4293483"/>
          </a:xfrm>
          <a:prstGeom prst="rect">
            <a:avLst/>
          </a:prstGeom>
        </p:spPr>
        <p:txBody>
          <a:bodyPr>
            <a:spAutoFit/>
          </a:bodyPr>
          <a:lstStyle/>
          <a:p>
            <a:pPr>
              <a:spcAft>
                <a:spcPts val="1000"/>
              </a:spcAft>
            </a:pPr>
            <a:r>
              <a:rPr lang="en-US" sz="1100" b="1" dirty="0">
                <a:solidFill>
                  <a:srgbClr val="000000"/>
                </a:solidFill>
                <a:latin typeface="Calibri" panose="020F0502020204030204" pitchFamily="34" charset="0"/>
              </a:rPr>
              <a:t>Vinification:</a:t>
            </a:r>
            <a:r>
              <a:rPr lang="en-US" sz="1100" dirty="0">
                <a:solidFill>
                  <a:srgbClr val="000000"/>
                </a:solidFill>
                <a:latin typeface="Calibri" panose="020F0502020204030204" pitchFamily="34" charset="0"/>
              </a:rPr>
              <a:t>  For the first time in years Westside is primarily an estate wine. Made from a combination of excess wines from vineyard designate programs and from the tart, dark </a:t>
            </a:r>
            <a:r>
              <a:rPr lang="en-US" sz="1100" dirty="0" err="1">
                <a:solidFill>
                  <a:srgbClr val="000000"/>
                </a:solidFill>
                <a:latin typeface="Calibri" panose="020F0502020204030204" pitchFamily="34" charset="0"/>
              </a:rPr>
              <a:t>Dupratt</a:t>
            </a:r>
            <a:r>
              <a:rPr lang="en-US" sz="1100" dirty="0">
                <a:solidFill>
                  <a:srgbClr val="000000"/>
                </a:solidFill>
                <a:latin typeface="Calibri" panose="020F0502020204030204" pitchFamily="34" charset="0"/>
              </a:rPr>
              <a:t> Zinfandel grown on about 60% of the Old Schoolhouse Vineyard, we feel that this wine over delivers. This delightful wine was put together in late April of 2021. It stayed in tank for about a month through minor tweaks and filtration prior to bottling on May 24. The bulk of this wine spent close to 18 months in barrel and is an impressive testament to what our five vineyards across the west side of Paso Robles are capable of in great years.</a:t>
            </a:r>
            <a:br>
              <a:rPr lang="en-US" dirty="0"/>
            </a:br>
            <a:br>
              <a:rPr lang="en-US" dirty="0"/>
            </a:br>
            <a:r>
              <a:rPr lang="en-US" sz="1100" b="1" dirty="0">
                <a:solidFill>
                  <a:srgbClr val="000000"/>
                </a:solidFill>
                <a:latin typeface="Calibri" panose="020F0502020204030204" pitchFamily="34" charset="0"/>
              </a:rPr>
              <a:t>Tasting Notes:</a:t>
            </a:r>
            <a:r>
              <a:rPr lang="en-US" sz="1100" dirty="0">
                <a:solidFill>
                  <a:srgbClr val="000000"/>
                </a:solidFill>
                <a:latin typeface="Calibri" panose="020F0502020204030204" pitchFamily="34" charset="0"/>
              </a:rPr>
              <a:t>  Aromas of mixed berry pie, graham crackers and vanilla, give way to flavors of red currants, strawberries and pomegranates. This delicious wine has medium tannins and a long, silky finish. Enjoy it with brisket, roast chicken and tomato based pastas.</a:t>
            </a:r>
            <a:br>
              <a:rPr lang="en-US" dirty="0"/>
            </a:br>
            <a:br>
              <a:rPr lang="en-US" dirty="0"/>
            </a:br>
            <a:r>
              <a:rPr lang="en-US" sz="1100" b="1" dirty="0">
                <a:solidFill>
                  <a:srgbClr val="000000"/>
                </a:solidFill>
                <a:latin typeface="Calibri" panose="020F0502020204030204" pitchFamily="34" charset="0"/>
              </a:rPr>
              <a:t>Appellation:</a:t>
            </a:r>
            <a:r>
              <a:rPr lang="en-US" sz="1100" dirty="0">
                <a:solidFill>
                  <a:srgbClr val="000000"/>
                </a:solidFill>
                <a:latin typeface="Calibri" panose="020F0502020204030204" pitchFamily="34" charset="0"/>
              </a:rPr>
              <a:t>  100% Paso Robles</a:t>
            </a:r>
            <a:endParaRPr lang="en-US" dirty="0"/>
          </a:p>
          <a:p>
            <a:pPr>
              <a:spcAft>
                <a:spcPts val="1000"/>
              </a:spcAft>
            </a:pPr>
            <a:r>
              <a:rPr lang="en-US" sz="1100" b="1" dirty="0">
                <a:solidFill>
                  <a:srgbClr val="000000"/>
                </a:solidFill>
                <a:latin typeface="Calibri" panose="020F0502020204030204" pitchFamily="34" charset="0"/>
              </a:rPr>
              <a:t>Varietal composition:</a:t>
            </a:r>
            <a:r>
              <a:rPr lang="en-US" sz="1100" dirty="0">
                <a:solidFill>
                  <a:srgbClr val="000000"/>
                </a:solidFill>
                <a:latin typeface="Calibri" panose="020F0502020204030204" pitchFamily="34" charset="0"/>
              </a:rPr>
              <a:t>  </a:t>
            </a:r>
            <a:r>
              <a:rPr lang="en-US" sz="1100" dirty="0">
                <a:solidFill>
                  <a:srgbClr val="000000"/>
                </a:solidFill>
                <a:latin typeface="calibri" panose="020F0502020204030204" pitchFamily="34" charset="0"/>
              </a:rPr>
              <a:t>96% Zinfandel, 4% Petite </a:t>
            </a:r>
            <a:r>
              <a:rPr lang="en-US" sz="1100" dirty="0" err="1">
                <a:solidFill>
                  <a:srgbClr val="000000"/>
                </a:solidFill>
                <a:latin typeface="calibri" panose="020F0502020204030204" pitchFamily="34" charset="0"/>
              </a:rPr>
              <a:t>Sirah</a:t>
            </a:r>
            <a:endParaRPr lang="en-US" sz="1100" dirty="0">
              <a:solidFill>
                <a:srgbClr val="000000"/>
              </a:solidFill>
              <a:latin typeface="calibri" panose="020F0502020204030204" pitchFamily="34" charset="0"/>
            </a:endParaRPr>
          </a:p>
          <a:p>
            <a:pPr>
              <a:spcAft>
                <a:spcPts val="1000"/>
              </a:spcAft>
            </a:pPr>
            <a:r>
              <a:rPr lang="en-US" sz="1100" b="1" dirty="0">
                <a:solidFill>
                  <a:srgbClr val="000000"/>
                </a:solidFill>
                <a:latin typeface="Calibri" panose="020F0502020204030204" pitchFamily="34" charset="0"/>
              </a:rPr>
              <a:t>Alcohol:</a:t>
            </a:r>
            <a:r>
              <a:rPr lang="en-US" sz="1100" dirty="0">
                <a:solidFill>
                  <a:srgbClr val="000000"/>
                </a:solidFill>
                <a:latin typeface="Calibri" panose="020F0502020204030204" pitchFamily="34" charset="0"/>
              </a:rPr>
              <a:t>  14.5%</a:t>
            </a:r>
            <a:endParaRPr lang="en-US" dirty="0"/>
          </a:p>
          <a:p>
            <a:pPr>
              <a:spcAft>
                <a:spcPts val="1000"/>
              </a:spcAft>
            </a:pPr>
            <a:r>
              <a:rPr lang="en-US" sz="1100" b="1" dirty="0">
                <a:solidFill>
                  <a:srgbClr val="000000"/>
                </a:solidFill>
                <a:latin typeface="Calibri" panose="020F0502020204030204" pitchFamily="34" charset="0"/>
              </a:rPr>
              <a:t>TA:</a:t>
            </a:r>
            <a:r>
              <a:rPr lang="en-US" sz="1100" dirty="0">
                <a:solidFill>
                  <a:srgbClr val="000000"/>
                </a:solidFill>
                <a:latin typeface="Calibri" panose="020F0502020204030204" pitchFamily="34" charset="0"/>
              </a:rPr>
              <a:t>   7.5 g/L</a:t>
            </a:r>
            <a:endParaRPr lang="en-US" dirty="0"/>
          </a:p>
          <a:p>
            <a:pPr>
              <a:spcAft>
                <a:spcPts val="1000"/>
              </a:spcAft>
            </a:pPr>
            <a:r>
              <a:rPr lang="en-US" sz="1100" b="1" dirty="0">
                <a:solidFill>
                  <a:srgbClr val="000000"/>
                </a:solidFill>
                <a:latin typeface="Calibri" panose="020F0502020204030204" pitchFamily="34" charset="0"/>
              </a:rPr>
              <a:t>pH:</a:t>
            </a:r>
            <a:r>
              <a:rPr lang="en-US" sz="1100" dirty="0">
                <a:solidFill>
                  <a:srgbClr val="000000"/>
                </a:solidFill>
                <a:latin typeface="Calibri" panose="020F0502020204030204" pitchFamily="34" charset="0"/>
              </a:rPr>
              <a:t>  3.36</a:t>
            </a:r>
            <a:endParaRPr lang="en-US" dirty="0"/>
          </a:p>
          <a:p>
            <a:pPr>
              <a:spcAft>
                <a:spcPts val="1000"/>
              </a:spcAft>
            </a:pPr>
            <a:r>
              <a:rPr lang="en-US" sz="1100" b="1" dirty="0">
                <a:solidFill>
                  <a:srgbClr val="000000"/>
                </a:solidFill>
                <a:latin typeface="Calibri" panose="020F0502020204030204" pitchFamily="34" charset="0"/>
              </a:rPr>
              <a:t>Harvest Date:</a:t>
            </a:r>
            <a:r>
              <a:rPr lang="en-US" sz="1100" dirty="0">
                <a:solidFill>
                  <a:srgbClr val="000000"/>
                </a:solidFill>
                <a:latin typeface="Calibri" panose="020F0502020204030204" pitchFamily="34" charset="0"/>
              </a:rPr>
              <a:t>  8/30/2019 - 10/19/2019</a:t>
            </a:r>
          </a:p>
          <a:p>
            <a:pPr>
              <a:spcAft>
                <a:spcPts val="1000"/>
              </a:spcAft>
            </a:pPr>
            <a:r>
              <a:rPr lang="en-US" sz="1100" b="1" dirty="0">
                <a:solidFill>
                  <a:srgbClr val="000000"/>
                </a:solidFill>
                <a:latin typeface="Calibri" panose="020F0502020204030204" pitchFamily="34" charset="0"/>
              </a:rPr>
              <a:t>Case Production:</a:t>
            </a:r>
            <a:r>
              <a:rPr lang="en-US" sz="1100" dirty="0">
                <a:solidFill>
                  <a:srgbClr val="000000"/>
                </a:solidFill>
                <a:latin typeface="Calibri" panose="020F0502020204030204" pitchFamily="34" charset="0"/>
              </a:rPr>
              <a:t>  1,540</a:t>
            </a:r>
            <a:endParaRPr lang="en-US" dirty="0"/>
          </a:p>
        </p:txBody>
      </p:sp>
      <p:pic>
        <p:nvPicPr>
          <p:cNvPr id="6" name="Picture 5" descr="A bottle of wine&#10;&#10;Description automatically generated with medium confidence">
            <a:extLst>
              <a:ext uri="{FF2B5EF4-FFF2-40B4-BE49-F238E27FC236}">
                <a16:creationId xmlns:a16="http://schemas.microsoft.com/office/drawing/2014/main" id="{01DBC06F-15EA-DA4B-A177-91DC574A5D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5781" y="594776"/>
            <a:ext cx="1245067" cy="5074041"/>
          </a:xfrm>
          <a:prstGeom prst="rect">
            <a:avLst/>
          </a:prstGeom>
        </p:spPr>
      </p:pic>
    </p:spTree>
    <p:extLst>
      <p:ext uri="{BB962C8B-B14F-4D97-AF65-F5344CB8AC3E}">
        <p14:creationId xmlns:p14="http://schemas.microsoft.com/office/powerpoint/2010/main" val="780208682"/>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F047A-F70B-48D6-AE7F-6F5FD435ACA3}"/>
              </a:ext>
            </a:extLst>
          </p:cNvPr>
          <p:cNvSpPr>
            <a:spLocks noGrp="1"/>
          </p:cNvSpPr>
          <p:nvPr>
            <p:ph type="title"/>
          </p:nvPr>
        </p:nvSpPr>
        <p:spPr>
          <a:xfrm>
            <a:off x="7003803" y="2326884"/>
            <a:ext cx="4645250" cy="2889114"/>
          </a:xfrm>
        </p:spPr>
        <p:txBody>
          <a:bodyPr vert="horz" lIns="91440" tIns="45720" rIns="91440" bIns="45720" rtlCol="0" anchor="b">
            <a:normAutofit/>
          </a:bodyPr>
          <a:lstStyle/>
          <a:p>
            <a:br>
              <a:rPr lang="en-US" sz="2400" dirty="0"/>
            </a:br>
            <a:br>
              <a:rPr lang="en-US" sz="2400" dirty="0"/>
            </a:br>
            <a:br>
              <a:rPr lang="en-US" sz="2400" dirty="0"/>
            </a:br>
            <a:br>
              <a:rPr lang="en-US" sz="2400" dirty="0"/>
            </a:br>
            <a:br>
              <a:rPr lang="en-US" sz="2400" dirty="0"/>
            </a:br>
            <a:br>
              <a:rPr lang="en-US" sz="2400" dirty="0"/>
            </a:br>
            <a:br>
              <a:rPr lang="en-US" sz="2400" dirty="0"/>
            </a:br>
            <a:endParaRPr lang="en-US" sz="2400" dirty="0"/>
          </a:p>
        </p:txBody>
      </p:sp>
      <p:sp>
        <p:nvSpPr>
          <p:cNvPr id="15" name="Freeform: Shape 14">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132FE23-90F9-41C6-886A-A90D233B3C79}"/>
              </a:ext>
            </a:extLst>
          </p:cNvPr>
          <p:cNvSpPr/>
          <p:nvPr/>
        </p:nvSpPr>
        <p:spPr>
          <a:xfrm>
            <a:off x="6615682" y="777942"/>
            <a:ext cx="5316123" cy="5649560"/>
          </a:xfrm>
          <a:prstGeom prst="rect">
            <a:avLst/>
          </a:prstGeom>
        </p:spPr>
        <p:txBody>
          <a:bodyPr wrap="square">
            <a:spAutoFit/>
          </a:bodyPr>
          <a:lstStyle/>
          <a:p>
            <a:pPr marL="1371600" marR="0" indent="-1371600">
              <a:lnSpc>
                <a:spcPct val="115000"/>
              </a:lnSpc>
              <a:spcBef>
                <a:spcPts val="0"/>
              </a:spcBef>
              <a:spcAft>
                <a:spcPts val="1000"/>
              </a:spcAft>
            </a:pPr>
            <a:r>
              <a:rPr lang="en-US" sz="1100" dirty="0">
                <a:latin typeface="Calibri" panose="020F0502020204030204" pitchFamily="34" charset="0"/>
                <a:ea typeface="Calibri" panose="020F0502020204030204" pitchFamily="34" charset="0"/>
              </a:rPr>
              <a:t>Vinification:  	A little more than half of the grapes that make up this wine were grown by Peachy Canyon at our Snow and Mustard Creek Estate Vineyards. The remaining portions were sourced from a premium dry-farmed site in the Paso Robles </a:t>
            </a:r>
            <a:r>
              <a:rPr lang="en-US" sz="1100" dirty="0" err="1">
                <a:latin typeface="Calibri" panose="020F0502020204030204" pitchFamily="34" charset="0"/>
                <a:ea typeface="Calibri" panose="020F0502020204030204" pitchFamily="34" charset="0"/>
              </a:rPr>
              <a:t>Adelaida</a:t>
            </a:r>
            <a:r>
              <a:rPr lang="en-US" sz="1100" dirty="0">
                <a:latin typeface="Calibri" panose="020F0502020204030204" pitchFamily="34" charset="0"/>
                <a:ea typeface="Calibri" panose="020F0502020204030204" pitchFamily="34" charset="0"/>
              </a:rPr>
              <a:t> District. The resulting wine is extremely concentrated and exhibits immense structure. All the fruit for this wine was carefully sorted prior to being fermented in several small lots. After gentle pressing, each individual lot was aged separately in a combination of neutral French, American and Hungarian oak barrels and puncheons. The final blend that made it to the bottle was first assembled after roughly 13 months of age, in December of 2021. This wine was returned to new Hungarian oak puncheons and neutral French and American oak barrels where it was allowed to coalesce until it was bottled in May of 2022.</a:t>
            </a:r>
          </a:p>
          <a:p>
            <a:pPr marL="1371600" marR="0" indent="-1371600">
              <a:lnSpc>
                <a:spcPct val="115000"/>
              </a:lnSpc>
              <a:spcBef>
                <a:spcPts val="0"/>
              </a:spcBef>
              <a:spcAft>
                <a:spcPts val="1000"/>
              </a:spcAft>
            </a:pPr>
            <a:r>
              <a:rPr lang="en-US" sz="1100" dirty="0">
                <a:latin typeface="Calibri" panose="020F0502020204030204" pitchFamily="34" charset="0"/>
                <a:ea typeface="Calibri" panose="020F0502020204030204" pitchFamily="34" charset="0"/>
              </a:rPr>
              <a:t>Tasting Notes:  	This 100% Petite </a:t>
            </a:r>
            <a:r>
              <a:rPr lang="en-US" sz="1100" dirty="0" err="1">
                <a:latin typeface="Calibri" panose="020F0502020204030204" pitchFamily="34" charset="0"/>
                <a:ea typeface="Calibri" panose="020F0502020204030204" pitchFamily="34" charset="0"/>
              </a:rPr>
              <a:t>Sirah</a:t>
            </a:r>
            <a:r>
              <a:rPr lang="en-US" sz="1100" dirty="0">
                <a:latin typeface="Calibri" panose="020F0502020204030204" pitchFamily="34" charset="0"/>
                <a:ea typeface="Calibri" panose="020F0502020204030204" pitchFamily="34" charset="0"/>
              </a:rPr>
              <a:t> has an inky. dark purple hue. The nose sets the stage with aromas of black fruits, fresh herbs and sweet toasted oak. The palate is loaded with blackberries and </a:t>
            </a:r>
            <a:r>
              <a:rPr lang="en-US" sz="1100" dirty="0" err="1">
                <a:latin typeface="Calibri" panose="020F0502020204030204" pitchFamily="34" charset="0"/>
                <a:ea typeface="Calibri" panose="020F0502020204030204" pitchFamily="34" charset="0"/>
              </a:rPr>
              <a:t>luxardo</a:t>
            </a:r>
            <a:r>
              <a:rPr lang="en-US" sz="1100" dirty="0">
                <a:latin typeface="Calibri" panose="020F0502020204030204" pitchFamily="34" charset="0"/>
                <a:ea typeface="Calibri" panose="020F0502020204030204" pitchFamily="34" charset="0"/>
              </a:rPr>
              <a:t> cherries and gives way to a long, supple finish.</a:t>
            </a:r>
          </a:p>
          <a:p>
            <a:pPr marL="1371600" marR="0" indent="-1371600">
              <a:lnSpc>
                <a:spcPct val="115000"/>
              </a:lnSpc>
              <a:spcBef>
                <a:spcPts val="0"/>
              </a:spcBef>
              <a:spcAft>
                <a:spcPts val="1000"/>
              </a:spcAft>
            </a:pPr>
            <a:r>
              <a:rPr lang="en-US" sz="1100" dirty="0">
                <a:latin typeface="Calibri" panose="020F0502020204030204" pitchFamily="34" charset="0"/>
                <a:ea typeface="Calibri" panose="020F0502020204030204" pitchFamily="34" charset="0"/>
              </a:rPr>
              <a:t>Appellation:  	100% Paso Robles</a:t>
            </a:r>
            <a:endParaRPr lang="en-US" sz="1100" dirty="0">
              <a:latin typeface="Arial" panose="020B0604020202020204" pitchFamily="34" charset="0"/>
              <a:ea typeface="Arial" panose="020B0604020202020204" pitchFamily="34" charset="0"/>
            </a:endParaRPr>
          </a:p>
          <a:p>
            <a:pPr marL="1371600" marR="0" indent="-1371600">
              <a:lnSpc>
                <a:spcPct val="115000"/>
              </a:lnSpc>
              <a:spcBef>
                <a:spcPts val="0"/>
              </a:spcBef>
              <a:spcAft>
                <a:spcPts val="1000"/>
              </a:spcAft>
            </a:pPr>
            <a:r>
              <a:rPr lang="en-US" sz="1100" dirty="0">
                <a:latin typeface="Calibri" panose="020F0502020204030204" pitchFamily="34" charset="0"/>
                <a:ea typeface="Calibri" panose="020F0502020204030204" pitchFamily="34" charset="0"/>
              </a:rPr>
              <a:t>Varietal composition:  	100% Petite </a:t>
            </a:r>
            <a:r>
              <a:rPr lang="en-US" sz="1100" dirty="0" err="1">
                <a:latin typeface="Calibri" panose="020F0502020204030204" pitchFamily="34" charset="0"/>
                <a:ea typeface="Calibri" panose="020F0502020204030204" pitchFamily="34" charset="0"/>
              </a:rPr>
              <a:t>Sirah</a:t>
            </a:r>
            <a:endParaRPr lang="en-US" sz="1100" dirty="0">
              <a:latin typeface="Calibri" panose="020F0502020204030204" pitchFamily="34" charset="0"/>
              <a:ea typeface="Calibri" panose="020F0502020204030204" pitchFamily="34" charset="0"/>
            </a:endParaRPr>
          </a:p>
          <a:p>
            <a:pPr marL="1371600" marR="0" indent="-1371600">
              <a:lnSpc>
                <a:spcPct val="115000"/>
              </a:lnSpc>
              <a:spcBef>
                <a:spcPts val="0"/>
              </a:spcBef>
              <a:spcAft>
                <a:spcPts val="1000"/>
              </a:spcAft>
            </a:pPr>
            <a:r>
              <a:rPr lang="en-US" sz="1100" dirty="0">
                <a:latin typeface="Calibri" panose="020F0502020204030204" pitchFamily="34" charset="0"/>
                <a:ea typeface="Calibri" panose="020F0502020204030204" pitchFamily="34" charset="0"/>
              </a:rPr>
              <a:t>Cases Produced:	340</a:t>
            </a:r>
            <a:endParaRPr lang="en-US" sz="1100" dirty="0">
              <a:latin typeface="Arial" panose="020B0604020202020204" pitchFamily="34" charset="0"/>
              <a:ea typeface="Arial" panose="020B0604020202020204" pitchFamily="34" charset="0"/>
            </a:endParaRPr>
          </a:p>
          <a:p>
            <a:pPr>
              <a:lnSpc>
                <a:spcPct val="115000"/>
              </a:lnSpc>
              <a:spcAft>
                <a:spcPts val="1000"/>
              </a:spcAft>
            </a:pPr>
            <a:r>
              <a:rPr lang="en-US" sz="1100" dirty="0">
                <a:latin typeface="Calibri" panose="020F0502020204030204" pitchFamily="34" charset="0"/>
                <a:ea typeface="Calibri" panose="020F0502020204030204" pitchFamily="34" charset="0"/>
              </a:rPr>
              <a:t>			</a:t>
            </a:r>
          </a:p>
          <a:p>
            <a:pPr>
              <a:lnSpc>
                <a:spcPct val="115000"/>
              </a:lnSpc>
              <a:spcAft>
                <a:spcPts val="1000"/>
              </a:spcAft>
            </a:pPr>
            <a:r>
              <a:rPr lang="en-US" sz="1100" dirty="0">
                <a:latin typeface="Calibri" panose="020F0502020204030204" pitchFamily="34" charset="0"/>
                <a:ea typeface="Calibri" panose="020F0502020204030204" pitchFamily="34" charset="0"/>
              </a:rPr>
              <a:t>pH:	3.53		Alcohol:	15.5 %	</a:t>
            </a:r>
            <a:endParaRPr lang="en-US" sz="1100" dirty="0">
              <a:latin typeface="Arial" panose="020B0604020202020204" pitchFamily="34" charset="0"/>
              <a:ea typeface="Arial" panose="020B0604020202020204" pitchFamily="34" charset="0"/>
            </a:endParaRPr>
          </a:p>
          <a:p>
            <a:pPr>
              <a:lnSpc>
                <a:spcPct val="115000"/>
              </a:lnSpc>
              <a:spcAft>
                <a:spcPts val="1000"/>
              </a:spcAft>
            </a:pPr>
            <a:r>
              <a:rPr lang="en-US" sz="1100" dirty="0">
                <a:latin typeface="Calibri" panose="020F0502020204030204" pitchFamily="34" charset="0"/>
                <a:ea typeface="Calibri" panose="020F0502020204030204" pitchFamily="34" charset="0"/>
              </a:rPr>
              <a:t>Harvest Date:	8/24/20 - 9/15/20		TA:	6.9 g/L</a:t>
            </a:r>
            <a:endParaRPr lang="en-US" sz="1100" dirty="0">
              <a:latin typeface="Arial" panose="020B0604020202020204" pitchFamily="34" charset="0"/>
              <a:ea typeface="Arial" panose="020B0604020202020204" pitchFamily="34" charset="0"/>
            </a:endParaRPr>
          </a:p>
        </p:txBody>
      </p:sp>
      <p:sp>
        <p:nvSpPr>
          <p:cNvPr id="13" name="Rectangle 12">
            <a:extLst>
              <a:ext uri="{FF2B5EF4-FFF2-40B4-BE49-F238E27FC236}">
                <a16:creationId xmlns:a16="http://schemas.microsoft.com/office/drawing/2014/main" id="{170CE19A-5CA5-4090-9EDD-33C66ADB0ED3}"/>
              </a:ext>
            </a:extLst>
          </p:cNvPr>
          <p:cNvSpPr/>
          <p:nvPr/>
        </p:nvSpPr>
        <p:spPr>
          <a:xfrm>
            <a:off x="2202917" y="939472"/>
            <a:ext cx="3249672" cy="2489528"/>
          </a:xfrm>
          <a:prstGeom prst="rect">
            <a:avLst/>
          </a:prstGeom>
        </p:spPr>
        <p:txBody>
          <a:bodyPr wrap="none">
            <a:spAutoFit/>
          </a:bodyPr>
          <a:lstStyle/>
          <a:p>
            <a:pPr algn="ctr">
              <a:lnSpc>
                <a:spcPct val="115000"/>
              </a:lnSpc>
              <a:spcAft>
                <a:spcPts val="1000"/>
              </a:spcAft>
            </a:pPr>
            <a:r>
              <a:rPr lang="en-US" sz="2400" b="1" dirty="0">
                <a:solidFill>
                  <a:schemeClr val="bg1"/>
                </a:solidFill>
                <a:latin typeface="Calibri" panose="020F0502020204030204" pitchFamily="34" charset="0"/>
                <a:ea typeface="Calibri" panose="020F0502020204030204" pitchFamily="34" charset="0"/>
              </a:rPr>
              <a:t>2020 Classic Petite </a:t>
            </a:r>
            <a:r>
              <a:rPr lang="en-US" sz="2400" b="1" dirty="0" err="1">
                <a:solidFill>
                  <a:schemeClr val="bg1"/>
                </a:solidFill>
                <a:latin typeface="Calibri" panose="020F0502020204030204" pitchFamily="34" charset="0"/>
                <a:ea typeface="Calibri" panose="020F0502020204030204" pitchFamily="34" charset="0"/>
              </a:rPr>
              <a:t>Sirah</a:t>
            </a:r>
            <a:endParaRPr lang="en-US" sz="2400" b="1" dirty="0">
              <a:solidFill>
                <a:schemeClr val="bg1"/>
              </a:solidFill>
              <a:latin typeface="Calibri" panose="020F0502020204030204" pitchFamily="34" charset="0"/>
              <a:ea typeface="Calibri" panose="020F0502020204030204" pitchFamily="34" charset="0"/>
            </a:endParaRPr>
          </a:p>
          <a:p>
            <a:pPr algn="ctr">
              <a:lnSpc>
                <a:spcPct val="115000"/>
              </a:lnSpc>
              <a:spcAft>
                <a:spcPts val="1000"/>
              </a:spcAft>
            </a:pPr>
            <a:endParaRPr lang="en-US" sz="2400" b="1" dirty="0">
              <a:solidFill>
                <a:schemeClr val="bg1"/>
              </a:solidFill>
              <a:latin typeface="Calibri" panose="020F0502020204030204" pitchFamily="34" charset="0"/>
              <a:ea typeface="Arial" panose="020B0604020202020204" pitchFamily="34" charset="0"/>
            </a:endParaRPr>
          </a:p>
          <a:p>
            <a:pPr algn="ctr">
              <a:lnSpc>
                <a:spcPct val="115000"/>
              </a:lnSpc>
              <a:spcAft>
                <a:spcPts val="1000"/>
              </a:spcAft>
            </a:pPr>
            <a:endParaRPr lang="en-US" sz="2400" b="1" dirty="0">
              <a:solidFill>
                <a:schemeClr val="bg1"/>
              </a:solidFill>
              <a:latin typeface="Calibri" panose="020F0502020204030204" pitchFamily="34" charset="0"/>
              <a:ea typeface="Arial" panose="020B0604020202020204" pitchFamily="34" charset="0"/>
            </a:endParaRPr>
          </a:p>
          <a:p>
            <a:pPr algn="ctr">
              <a:lnSpc>
                <a:spcPct val="115000"/>
              </a:lnSpc>
              <a:spcAft>
                <a:spcPts val="1000"/>
              </a:spcAft>
            </a:pPr>
            <a:r>
              <a:rPr lang="en-US" dirty="0">
                <a:solidFill>
                  <a:schemeClr val="bg1"/>
                </a:solidFill>
                <a:latin typeface="Calibri" panose="020F0502020204030204" pitchFamily="34" charset="0"/>
                <a:ea typeface="Arial" panose="020B0604020202020204" pitchFamily="34" charset="0"/>
              </a:rPr>
              <a:t>SRP of $19.50</a:t>
            </a:r>
          </a:p>
          <a:p>
            <a:pPr algn="ctr">
              <a:lnSpc>
                <a:spcPct val="115000"/>
              </a:lnSpc>
              <a:spcAft>
                <a:spcPts val="1000"/>
              </a:spcAft>
            </a:pPr>
            <a:endParaRPr lang="en-US" b="1" dirty="0">
              <a:solidFill>
                <a:schemeClr val="bg1"/>
              </a:solidFill>
              <a:latin typeface="Arial" panose="020B0604020202020204" pitchFamily="34" charset="0"/>
              <a:ea typeface="Arial" panose="020B0604020202020204" pitchFamily="34" charset="0"/>
            </a:endParaRPr>
          </a:p>
        </p:txBody>
      </p:sp>
      <p:pic>
        <p:nvPicPr>
          <p:cNvPr id="5" name="Picture 4" descr="A bottle of wine&#10;&#10;Description automatically generated with medium confidence">
            <a:extLst>
              <a:ext uri="{FF2B5EF4-FFF2-40B4-BE49-F238E27FC236}">
                <a16:creationId xmlns:a16="http://schemas.microsoft.com/office/drawing/2014/main" id="{8609AC73-7764-6E61-8EE5-C9B9D49664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351" y="574992"/>
            <a:ext cx="1321359" cy="5384955"/>
          </a:xfrm>
          <a:prstGeom prst="rect">
            <a:avLst/>
          </a:prstGeom>
        </p:spPr>
      </p:pic>
    </p:spTree>
    <p:extLst>
      <p:ext uri="{BB962C8B-B14F-4D97-AF65-F5344CB8AC3E}">
        <p14:creationId xmlns:p14="http://schemas.microsoft.com/office/powerpoint/2010/main" val="2924363528"/>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65000"/>
            <a:lumOff val="3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0CEE0-ECBA-49D9-8488-5E0581029979}"/>
              </a:ext>
            </a:extLst>
          </p:cNvPr>
          <p:cNvSpPr>
            <a:spLocks noGrp="1"/>
          </p:cNvSpPr>
          <p:nvPr>
            <p:ph type="title"/>
          </p:nvPr>
        </p:nvSpPr>
        <p:spPr>
          <a:xfrm>
            <a:off x="352697" y="632887"/>
            <a:ext cx="4419776" cy="5943600"/>
          </a:xfrm>
        </p:spPr>
        <p:txBody>
          <a:bodyPr anchor="ctr">
            <a:normAutofit fontScale="90000"/>
          </a:bodyPr>
          <a:lstStyle/>
          <a:p>
            <a:pPr lvl="0">
              <a:lnSpc>
                <a:spcPct val="100000"/>
              </a:lnSpc>
              <a:spcBef>
                <a:spcPts val="0"/>
              </a:spcBef>
              <a:spcAft>
                <a:spcPts val="1000"/>
              </a:spcAft>
            </a:pPr>
            <a:r>
              <a:rPr lang="en-US" sz="1100" b="1" u="sng" dirty="0">
                <a:latin typeface="Calibri" panose="020F0502020204030204" pitchFamily="34" charset="0"/>
                <a:ea typeface="+mn-ea"/>
                <a:cs typeface="+mn-cs"/>
              </a:rPr>
              <a:t>2019 Cirque du Vin</a:t>
            </a:r>
            <a:br>
              <a:rPr lang="en-US" sz="1800" dirty="0">
                <a:latin typeface="Calibri" panose="020F0502020204030204"/>
                <a:ea typeface="+mn-ea"/>
                <a:cs typeface="+mn-cs"/>
              </a:rPr>
            </a:br>
            <a:br>
              <a:rPr lang="en-US" sz="1800" dirty="0">
                <a:latin typeface="Calibri" panose="020F0502020204030204"/>
                <a:ea typeface="+mn-ea"/>
                <a:cs typeface="+mn-cs"/>
              </a:rPr>
            </a:br>
            <a:r>
              <a:rPr lang="en-US" sz="1100" b="1" dirty="0">
                <a:latin typeface="Calibri" panose="020F0502020204030204" pitchFamily="34" charset="0"/>
                <a:ea typeface="+mn-ea"/>
                <a:cs typeface="+mn-cs"/>
              </a:rPr>
              <a:t>Vinification:	</a:t>
            </a:r>
            <a:r>
              <a:rPr lang="en-US" sz="1100" dirty="0">
                <a:latin typeface="Calibri" panose="020F0502020204030204" pitchFamily="34" charset="0"/>
                <a:ea typeface="+mn-ea"/>
                <a:cs typeface="+mn-cs"/>
              </a:rPr>
              <a:t>Grapes for this Bordeaux-style blend were grown or sourced 	by Peachy Canyon Winery throughout the 2019 vintage from 	an array of vineyards across the west side of Paso Robles. 	After careful destemming, all of the various lots of grapes 	were fermented to dryness and allowed to go through 	malolactic fermentation in a selection of new and used 	French, American and Hungarian Oak barrels and puncheons. 	The final blend for Cirque Du Vin was assembled in tank in 	May of 2021 and was filtered just prior to bottling at the end 	of May 2021.</a:t>
            </a:r>
            <a:br>
              <a:rPr lang="en-US" sz="1800" dirty="0">
                <a:latin typeface="Calibri" panose="020F0502020204030204"/>
                <a:ea typeface="+mn-ea"/>
                <a:cs typeface="+mn-cs"/>
              </a:rPr>
            </a:br>
            <a:br>
              <a:rPr lang="en-US" sz="1800" dirty="0">
                <a:latin typeface="Calibri" panose="020F0502020204030204"/>
                <a:ea typeface="+mn-ea"/>
                <a:cs typeface="+mn-cs"/>
              </a:rPr>
            </a:br>
            <a:r>
              <a:rPr lang="en-US" sz="1100" b="1" dirty="0">
                <a:latin typeface="Calibri" panose="020F0502020204030204" pitchFamily="34" charset="0"/>
                <a:ea typeface="+mn-ea"/>
                <a:cs typeface="+mn-cs"/>
              </a:rPr>
              <a:t>Tasting Notes:	</a:t>
            </a:r>
            <a:r>
              <a:rPr lang="en-US" sz="1100" dirty="0">
                <a:latin typeface="Calibri" panose="020F0502020204030204" pitchFamily="34" charset="0"/>
                <a:ea typeface="+mn-ea"/>
                <a:cs typeface="+mn-cs"/>
              </a:rPr>
              <a:t>This Bordeaux blend is redolent of bright red fruits and 	rosehips. It fills your mouth with flavors of black cherries 	and black currants, tarragon and cedar. Enjoy it with 	braised 	and grilled meats, cheese and charcuterie.</a:t>
            </a:r>
            <a:br>
              <a:rPr lang="en-US" sz="1800" dirty="0">
                <a:latin typeface="Calibri" panose="020F0502020204030204"/>
                <a:ea typeface="+mn-ea"/>
                <a:cs typeface="+mn-cs"/>
              </a:rPr>
            </a:br>
            <a:br>
              <a:rPr lang="en-US" sz="1800" dirty="0">
                <a:latin typeface="Calibri" panose="020F0502020204030204"/>
                <a:ea typeface="+mn-ea"/>
                <a:cs typeface="+mn-cs"/>
              </a:rPr>
            </a:br>
            <a:r>
              <a:rPr lang="en-US" sz="1100" b="1" dirty="0">
                <a:latin typeface="Calibri" panose="020F0502020204030204" pitchFamily="34" charset="0"/>
                <a:ea typeface="+mn-ea"/>
                <a:cs typeface="+mn-cs"/>
              </a:rPr>
              <a:t>Appellation:</a:t>
            </a:r>
            <a:r>
              <a:rPr lang="en-US" sz="1100" dirty="0">
                <a:latin typeface="Calibri" panose="020F0502020204030204" pitchFamily="34" charset="0"/>
                <a:ea typeface="+mn-ea"/>
                <a:cs typeface="+mn-cs"/>
              </a:rPr>
              <a:t> 	100% Paso Robles</a:t>
            </a:r>
            <a:br>
              <a:rPr lang="en-US" sz="1800" dirty="0">
                <a:latin typeface="Calibri" panose="020F0502020204030204"/>
                <a:ea typeface="+mn-ea"/>
                <a:cs typeface="+mn-cs"/>
              </a:rPr>
            </a:br>
            <a:br>
              <a:rPr lang="en-US" sz="1800" dirty="0">
                <a:latin typeface="Calibri" panose="020F0502020204030204"/>
                <a:ea typeface="+mn-ea"/>
                <a:cs typeface="+mn-cs"/>
              </a:rPr>
            </a:br>
            <a:r>
              <a:rPr lang="en-US" sz="1100" b="1" dirty="0">
                <a:latin typeface="Calibri" panose="020F0502020204030204" pitchFamily="34" charset="0"/>
                <a:ea typeface="+mn-ea"/>
                <a:cs typeface="+mn-cs"/>
              </a:rPr>
              <a:t>Varietal composition:</a:t>
            </a:r>
            <a:r>
              <a:rPr lang="en-US" sz="1100" dirty="0">
                <a:latin typeface="Calibri" panose="020F0502020204030204" pitchFamily="34" charset="0"/>
                <a:ea typeface="+mn-ea"/>
                <a:cs typeface="+mn-cs"/>
              </a:rPr>
              <a:t>   44% Cabernet Sauvignon, 24% Petit Verdot, 19% Malbec, 	          13% Cabernet Franc</a:t>
            </a:r>
            <a:br>
              <a:rPr lang="en-US" sz="1800" dirty="0">
                <a:latin typeface="Calibri" panose="020F0502020204030204"/>
                <a:ea typeface="+mn-ea"/>
                <a:cs typeface="+mn-cs"/>
              </a:rPr>
            </a:br>
            <a:br>
              <a:rPr lang="en-US" sz="1800" dirty="0">
                <a:latin typeface="Calibri" panose="020F0502020204030204"/>
                <a:ea typeface="+mn-ea"/>
                <a:cs typeface="+mn-cs"/>
              </a:rPr>
            </a:br>
            <a:r>
              <a:rPr lang="en-US" sz="1100" b="1" dirty="0">
                <a:latin typeface="Calibri" panose="020F0502020204030204" pitchFamily="34" charset="0"/>
                <a:ea typeface="+mn-ea"/>
                <a:cs typeface="+mn-cs"/>
              </a:rPr>
              <a:t>Alcohol:</a:t>
            </a:r>
            <a:r>
              <a:rPr lang="en-US" sz="1100" dirty="0">
                <a:latin typeface="Calibri" panose="020F0502020204030204" pitchFamily="34" charset="0"/>
                <a:ea typeface="+mn-ea"/>
                <a:cs typeface="+mn-cs"/>
              </a:rPr>
              <a:t> 	13.2%</a:t>
            </a:r>
            <a:br>
              <a:rPr lang="en-US" sz="1800" dirty="0">
                <a:latin typeface="Calibri" panose="020F0502020204030204"/>
                <a:ea typeface="+mn-ea"/>
                <a:cs typeface="+mn-cs"/>
              </a:rPr>
            </a:br>
            <a:br>
              <a:rPr lang="en-US" sz="1800" dirty="0">
                <a:latin typeface="Calibri" panose="020F0502020204030204"/>
                <a:ea typeface="+mn-ea"/>
                <a:cs typeface="+mn-cs"/>
              </a:rPr>
            </a:br>
            <a:r>
              <a:rPr lang="en-US" sz="1100" b="1" dirty="0">
                <a:latin typeface="Calibri" panose="020F0502020204030204" pitchFamily="34" charset="0"/>
                <a:ea typeface="+mn-ea"/>
                <a:cs typeface="+mn-cs"/>
              </a:rPr>
              <a:t>pH:</a:t>
            </a:r>
            <a:r>
              <a:rPr lang="en-US" sz="1100" dirty="0">
                <a:latin typeface="Calibri" panose="020F0502020204030204" pitchFamily="34" charset="0"/>
                <a:ea typeface="+mn-ea"/>
                <a:cs typeface="+mn-cs"/>
              </a:rPr>
              <a:t> 	3.41</a:t>
            </a:r>
            <a:br>
              <a:rPr lang="en-US" sz="1800" dirty="0">
                <a:latin typeface="Calibri" panose="020F0502020204030204"/>
                <a:ea typeface="+mn-ea"/>
                <a:cs typeface="+mn-cs"/>
              </a:rPr>
            </a:br>
            <a:br>
              <a:rPr lang="en-US" sz="1800" dirty="0">
                <a:latin typeface="Calibri" panose="020F0502020204030204"/>
                <a:ea typeface="+mn-ea"/>
                <a:cs typeface="+mn-cs"/>
              </a:rPr>
            </a:br>
            <a:r>
              <a:rPr lang="en-US" sz="1100" b="1" dirty="0">
                <a:latin typeface="Calibri" panose="020F0502020204030204" pitchFamily="34" charset="0"/>
                <a:ea typeface="+mn-ea"/>
                <a:cs typeface="+mn-cs"/>
              </a:rPr>
              <a:t>TA:	</a:t>
            </a:r>
            <a:r>
              <a:rPr lang="en-US" sz="1100" dirty="0">
                <a:latin typeface="Calibri" panose="020F0502020204030204" pitchFamily="34" charset="0"/>
                <a:ea typeface="+mn-ea"/>
                <a:cs typeface="+mn-cs"/>
              </a:rPr>
              <a:t>6.3 g/L</a:t>
            </a:r>
            <a:br>
              <a:rPr lang="en-US" sz="1800" dirty="0">
                <a:latin typeface="Calibri" panose="020F0502020204030204"/>
                <a:ea typeface="+mn-ea"/>
                <a:cs typeface="+mn-cs"/>
              </a:rPr>
            </a:br>
            <a:br>
              <a:rPr lang="en-US" sz="1800" dirty="0">
                <a:latin typeface="Calibri" panose="020F0502020204030204"/>
                <a:ea typeface="+mn-ea"/>
                <a:cs typeface="+mn-cs"/>
              </a:rPr>
            </a:br>
            <a:r>
              <a:rPr lang="en-US" sz="1100" b="1" dirty="0">
                <a:latin typeface="Calibri" panose="020F0502020204030204" pitchFamily="34" charset="0"/>
                <a:ea typeface="+mn-ea"/>
                <a:cs typeface="+mn-cs"/>
              </a:rPr>
              <a:t>Harvest Date:</a:t>
            </a:r>
            <a:r>
              <a:rPr lang="en-US" sz="1100" dirty="0">
                <a:latin typeface="Calibri" panose="020F0502020204030204" pitchFamily="34" charset="0"/>
                <a:ea typeface="+mn-ea"/>
                <a:cs typeface="+mn-cs"/>
              </a:rPr>
              <a:t>      9/23/2019 - 10/24/2019</a:t>
            </a:r>
            <a:br>
              <a:rPr lang="en-US" sz="1800" dirty="0">
                <a:latin typeface="Calibri" panose="020F0502020204030204"/>
                <a:ea typeface="+mn-ea"/>
                <a:cs typeface="+mn-cs"/>
              </a:rPr>
            </a:br>
            <a:br>
              <a:rPr lang="en-US" sz="1800" dirty="0">
                <a:latin typeface="Calibri" panose="020F0502020204030204"/>
                <a:ea typeface="+mn-ea"/>
                <a:cs typeface="+mn-cs"/>
              </a:rPr>
            </a:br>
            <a:r>
              <a:rPr lang="en-US" sz="1100" b="1" dirty="0">
                <a:latin typeface="Calibri" panose="020F0502020204030204" pitchFamily="34" charset="0"/>
                <a:ea typeface="+mn-ea"/>
                <a:cs typeface="+mn-cs"/>
              </a:rPr>
              <a:t>Case Production:</a:t>
            </a:r>
            <a:r>
              <a:rPr lang="en-US" sz="1100" dirty="0">
                <a:latin typeface="Calibri" panose="020F0502020204030204" pitchFamily="34" charset="0"/>
                <a:ea typeface="+mn-ea"/>
                <a:cs typeface="+mn-cs"/>
              </a:rPr>
              <a:t>  575</a:t>
            </a:r>
            <a:br>
              <a:rPr lang="en-US" sz="1800" dirty="0">
                <a:solidFill>
                  <a:prstClr val="black"/>
                </a:solidFill>
                <a:latin typeface="Calibri" panose="020F0502020204030204"/>
                <a:ea typeface="+mn-ea"/>
                <a:cs typeface="+mn-cs"/>
              </a:rPr>
            </a:br>
            <a:endParaRPr lang="en-US" sz="4800" dirty="0"/>
          </a:p>
        </p:txBody>
      </p:sp>
      <p:sp>
        <p:nvSpPr>
          <p:cNvPr id="8" name="Freeform: Shape 7">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21D5136-01EF-4E1D-9021-E3F2E42B72EB}"/>
              </a:ext>
            </a:extLst>
          </p:cNvPr>
          <p:cNvSpPr>
            <a:spLocks noGrp="1"/>
          </p:cNvSpPr>
          <p:nvPr>
            <p:ph idx="1"/>
          </p:nvPr>
        </p:nvSpPr>
        <p:spPr>
          <a:xfrm>
            <a:off x="7488025" y="483809"/>
            <a:ext cx="5118012" cy="5486626"/>
          </a:xfrm>
        </p:spPr>
        <p:txBody>
          <a:bodyPr anchor="ctr">
            <a:normAutofit/>
          </a:bodyPr>
          <a:lstStyle/>
          <a:p>
            <a:pPr marL="0" lvl="0" indent="0">
              <a:buNone/>
            </a:pPr>
            <a:r>
              <a:rPr lang="en-US" sz="2000" dirty="0">
                <a:solidFill>
                  <a:prstClr val="black"/>
                </a:solidFill>
              </a:rPr>
              <a:t>	</a:t>
            </a:r>
            <a:r>
              <a:rPr lang="en-US" sz="2400" dirty="0">
                <a:solidFill>
                  <a:prstClr val="black"/>
                </a:solidFill>
              </a:rPr>
              <a:t>2019 Cirque Du Vin</a:t>
            </a:r>
          </a:p>
          <a:p>
            <a:pPr marL="0" lvl="0" indent="0">
              <a:buNone/>
            </a:pPr>
            <a:endParaRPr lang="en-US" sz="2000" dirty="0">
              <a:solidFill>
                <a:prstClr val="black"/>
              </a:solidFill>
            </a:endParaRPr>
          </a:p>
          <a:p>
            <a:pPr marL="0" lvl="0" indent="0">
              <a:buNone/>
            </a:pPr>
            <a:endParaRPr lang="en-US" sz="2000" dirty="0">
              <a:solidFill>
                <a:prstClr val="black"/>
              </a:solidFill>
            </a:endParaRPr>
          </a:p>
          <a:p>
            <a:pPr marL="0" lvl="0" indent="0">
              <a:buNone/>
            </a:pPr>
            <a:r>
              <a:rPr lang="en-US" sz="2000" dirty="0">
                <a:solidFill>
                  <a:prstClr val="black"/>
                </a:solidFill>
              </a:rPr>
              <a:t>SRP of $19.50</a:t>
            </a:r>
          </a:p>
          <a:p>
            <a:endParaRPr lang="en-US" sz="2200" dirty="0">
              <a:solidFill>
                <a:schemeClr val="bg1"/>
              </a:solidFill>
            </a:endParaRPr>
          </a:p>
        </p:txBody>
      </p:sp>
      <p:pic>
        <p:nvPicPr>
          <p:cNvPr id="5" name="Picture 4" descr="A bottle of wine&#10;&#10;Description automatically generated with medium confidence">
            <a:extLst>
              <a:ext uri="{FF2B5EF4-FFF2-40B4-BE49-F238E27FC236}">
                <a16:creationId xmlns:a16="http://schemas.microsoft.com/office/drawing/2014/main" id="{C2D6BC9A-954A-294B-BD5B-1F3C431E7E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8664" y="632178"/>
            <a:ext cx="1346307" cy="5486626"/>
          </a:xfrm>
          <a:prstGeom prst="rect">
            <a:avLst/>
          </a:prstGeom>
        </p:spPr>
      </p:pic>
    </p:spTree>
    <p:extLst>
      <p:ext uri="{BB962C8B-B14F-4D97-AF65-F5344CB8AC3E}">
        <p14:creationId xmlns:p14="http://schemas.microsoft.com/office/powerpoint/2010/main" val="923426837"/>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B7789-A0CC-4C16-A7F6-D754B17140B3}"/>
              </a:ext>
            </a:extLst>
          </p:cNvPr>
          <p:cNvSpPr>
            <a:spLocks noGrp="1"/>
          </p:cNvSpPr>
          <p:nvPr>
            <p:ph type="ctrTitle"/>
          </p:nvPr>
        </p:nvSpPr>
        <p:spPr>
          <a:xfrm>
            <a:off x="6354742" y="1910043"/>
            <a:ext cx="4645250" cy="2889114"/>
          </a:xfrm>
        </p:spPr>
        <p:txBody>
          <a:bodyPr anchor="b">
            <a:normAutofit/>
          </a:bodyPr>
          <a:lstStyle/>
          <a:p>
            <a:pPr algn="l"/>
            <a:r>
              <a:rPr lang="en-US" sz="2400" dirty="0"/>
              <a:t>2020 Incredible Red</a:t>
            </a:r>
            <a:br>
              <a:rPr lang="en-US" sz="1600" dirty="0"/>
            </a:br>
            <a:br>
              <a:rPr lang="en-US" sz="1600" dirty="0"/>
            </a:br>
            <a:br>
              <a:rPr lang="en-US" sz="1600" dirty="0"/>
            </a:br>
            <a:endParaRPr lang="en-US" sz="1600" dirty="0"/>
          </a:p>
        </p:txBody>
      </p:sp>
      <p:sp>
        <p:nvSpPr>
          <p:cNvPr id="3" name="Subtitle 2">
            <a:extLst>
              <a:ext uri="{FF2B5EF4-FFF2-40B4-BE49-F238E27FC236}">
                <a16:creationId xmlns:a16="http://schemas.microsoft.com/office/drawing/2014/main" id="{DA123DF8-1367-406A-B29D-23FE800BE629}"/>
              </a:ext>
            </a:extLst>
          </p:cNvPr>
          <p:cNvSpPr>
            <a:spLocks noGrp="1"/>
          </p:cNvSpPr>
          <p:nvPr>
            <p:ph type="subTitle" idx="1"/>
          </p:nvPr>
        </p:nvSpPr>
        <p:spPr>
          <a:xfrm>
            <a:off x="6772752" y="4922699"/>
            <a:ext cx="4645250" cy="1147863"/>
          </a:xfrm>
        </p:spPr>
        <p:txBody>
          <a:bodyPr anchor="t">
            <a:normAutofit/>
          </a:bodyPr>
          <a:lstStyle/>
          <a:p>
            <a:pPr algn="l"/>
            <a:r>
              <a:rPr lang="en-US" sz="1600" dirty="0"/>
              <a:t>SRP of $14.99</a:t>
            </a:r>
          </a:p>
        </p:txBody>
      </p:sp>
      <p:sp>
        <p:nvSpPr>
          <p:cNvPr id="10" name="Freeform: Shape 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D196933-8667-4261-9806-3FC924E53C7A}"/>
              </a:ext>
            </a:extLst>
          </p:cNvPr>
          <p:cNvSpPr/>
          <p:nvPr/>
        </p:nvSpPr>
        <p:spPr>
          <a:xfrm>
            <a:off x="12984" y="268974"/>
            <a:ext cx="6172782" cy="4847481"/>
          </a:xfrm>
          <a:prstGeom prst="rect">
            <a:avLst/>
          </a:prstGeom>
        </p:spPr>
        <p:txBody>
          <a:bodyPr wrap="square" numCol="1">
            <a:spAutoFit/>
          </a:bodyPr>
          <a:lstStyle/>
          <a:p>
            <a:pPr>
              <a:spcAft>
                <a:spcPts val="1000"/>
              </a:spcAft>
            </a:pPr>
            <a:r>
              <a:rPr lang="en-US" sz="1100" b="1" dirty="0">
                <a:solidFill>
                  <a:srgbClr val="000000"/>
                </a:solidFill>
                <a:latin typeface="Calibri" panose="020F0502020204030204" pitchFamily="34" charset="0"/>
              </a:rPr>
              <a:t>Vinification: 	</a:t>
            </a:r>
            <a:r>
              <a:rPr lang="en-US" sz="1100" dirty="0">
                <a:solidFill>
                  <a:srgbClr val="000000"/>
                </a:solidFill>
                <a:latin typeface="Calibri" panose="020F0502020204030204" pitchFamily="34" charset="0"/>
              </a:rPr>
              <a:t>All the grapes in the 2020 Incredible Red were destemmed and fermented in stainless 	steel tanks and macro bins. Following primary fermentation, the wine was allowed to 	settle for a few days prior to being barreled down in a mix of French, Hungarian and 	American oak barrels, where it underwent malolactic fermentation. In the winter of 	2021, the lots were blended and returned to barrel for a few more months of aging, prior 	to being bottled in the spring of 2022. This vintage is 100% Paso Robles fruit and 80% 	estate grown.</a:t>
            </a:r>
          </a:p>
          <a:p>
            <a:pPr>
              <a:spcAft>
                <a:spcPts val="1000"/>
              </a:spcAft>
            </a:pPr>
            <a:r>
              <a:rPr lang="en-US" sz="1100" b="1" dirty="0">
                <a:solidFill>
                  <a:srgbClr val="000000"/>
                </a:solidFill>
                <a:latin typeface="Calibri" panose="020F0502020204030204" pitchFamily="34" charset="0"/>
              </a:rPr>
              <a:t>Tasting Notes:	</a:t>
            </a:r>
            <a:r>
              <a:rPr lang="en-US" sz="1100" dirty="0">
                <a:solidFill>
                  <a:srgbClr val="000000"/>
                </a:solidFill>
                <a:latin typeface="Calibri" panose="020F0502020204030204" pitchFamily="34" charset="0"/>
              </a:rPr>
              <a:t>Dark ruby in color this Zinfandel blend has alluring aromas of plum, rhubarb and pie 	crust. The palate bursts with bright, juicy flavors of dark fruits and berry cobbler, has 	excellent balance and finishes with lush supple tannins.</a:t>
            </a:r>
            <a:br>
              <a:rPr lang="en-US" dirty="0"/>
            </a:br>
            <a:endParaRPr lang="en-US" dirty="0"/>
          </a:p>
          <a:p>
            <a:pPr>
              <a:spcAft>
                <a:spcPts val="1000"/>
              </a:spcAft>
            </a:pPr>
            <a:r>
              <a:rPr lang="en-US" sz="1100" b="1" dirty="0">
                <a:solidFill>
                  <a:srgbClr val="000000"/>
                </a:solidFill>
                <a:latin typeface="Calibri" panose="020F0502020204030204" pitchFamily="34" charset="0"/>
              </a:rPr>
              <a:t>Appellation:	</a:t>
            </a:r>
            <a:r>
              <a:rPr lang="en-US" sz="1100" dirty="0">
                <a:solidFill>
                  <a:srgbClr val="000000"/>
                </a:solidFill>
                <a:latin typeface="Calibri" panose="020F0502020204030204" pitchFamily="34" charset="0"/>
              </a:rPr>
              <a:t>100% Paso Robles</a:t>
            </a:r>
            <a:endParaRPr lang="en-US" dirty="0"/>
          </a:p>
          <a:p>
            <a:pPr>
              <a:spcAft>
                <a:spcPts val="1000"/>
              </a:spcAft>
            </a:pPr>
            <a:r>
              <a:rPr lang="en-US" sz="1100" b="1" dirty="0">
                <a:solidFill>
                  <a:srgbClr val="000000"/>
                </a:solidFill>
                <a:latin typeface="Calibri" panose="020F0502020204030204" pitchFamily="34" charset="0"/>
              </a:rPr>
              <a:t>Varietal composition:</a:t>
            </a:r>
            <a:r>
              <a:rPr lang="en-US" sz="1100" dirty="0">
                <a:solidFill>
                  <a:srgbClr val="000000"/>
                </a:solidFill>
                <a:latin typeface="Calibri" panose="020F0502020204030204" pitchFamily="34" charset="0"/>
              </a:rPr>
              <a:t>  75% Zinfandel, 20% Syrah and 5% Mourvèdre</a:t>
            </a:r>
          </a:p>
          <a:p>
            <a:pPr>
              <a:spcAft>
                <a:spcPts val="1000"/>
              </a:spcAft>
            </a:pPr>
            <a:r>
              <a:rPr lang="en-US" sz="1100" b="1" dirty="0">
                <a:solidFill>
                  <a:srgbClr val="000000"/>
                </a:solidFill>
                <a:latin typeface="Calibri" panose="020F0502020204030204" pitchFamily="34" charset="0"/>
              </a:rPr>
              <a:t>Alcohol:</a:t>
            </a:r>
            <a:r>
              <a:rPr lang="en-US" sz="1100" dirty="0">
                <a:solidFill>
                  <a:srgbClr val="000000"/>
                </a:solidFill>
                <a:latin typeface="Calibri" panose="020F0502020204030204" pitchFamily="34" charset="0"/>
              </a:rPr>
              <a:t>  15% </a:t>
            </a:r>
            <a:endParaRPr lang="en-US" dirty="0"/>
          </a:p>
          <a:p>
            <a:pPr>
              <a:spcAft>
                <a:spcPts val="1000"/>
              </a:spcAft>
            </a:pPr>
            <a:r>
              <a:rPr lang="en-US" sz="1100" b="1" dirty="0">
                <a:solidFill>
                  <a:srgbClr val="000000"/>
                </a:solidFill>
                <a:latin typeface="Calibri" panose="020F0502020204030204" pitchFamily="34" charset="0"/>
              </a:rPr>
              <a:t>TA:</a:t>
            </a:r>
            <a:r>
              <a:rPr lang="en-US" sz="1100" dirty="0">
                <a:solidFill>
                  <a:srgbClr val="000000"/>
                </a:solidFill>
                <a:latin typeface="Calibri" panose="020F0502020204030204" pitchFamily="34" charset="0"/>
              </a:rPr>
              <a:t>  6.7 g/L</a:t>
            </a:r>
            <a:endParaRPr lang="en-US" dirty="0"/>
          </a:p>
          <a:p>
            <a:pPr>
              <a:spcAft>
                <a:spcPts val="1000"/>
              </a:spcAft>
            </a:pPr>
            <a:r>
              <a:rPr lang="en-US" sz="1100" b="1" dirty="0">
                <a:solidFill>
                  <a:srgbClr val="000000"/>
                </a:solidFill>
                <a:latin typeface="Calibri" panose="020F0502020204030204" pitchFamily="34" charset="0"/>
              </a:rPr>
              <a:t>pH:</a:t>
            </a:r>
            <a:r>
              <a:rPr lang="en-US" sz="1100" dirty="0">
                <a:solidFill>
                  <a:srgbClr val="000000"/>
                </a:solidFill>
                <a:latin typeface="Calibri" panose="020F0502020204030204" pitchFamily="34" charset="0"/>
              </a:rPr>
              <a:t>  3.38</a:t>
            </a:r>
          </a:p>
          <a:p>
            <a:pPr>
              <a:spcAft>
                <a:spcPts val="1000"/>
              </a:spcAft>
            </a:pPr>
            <a:r>
              <a:rPr lang="en-US" sz="1100" b="1" dirty="0">
                <a:solidFill>
                  <a:schemeClr val="bg1"/>
                </a:solidFill>
                <a:latin typeface="Calibri" panose="020F0502020204030204" pitchFamily="34" charset="0"/>
                <a:ea typeface="+mj-ea"/>
                <a:cs typeface="+mj-cs"/>
              </a:rPr>
              <a:t>Harvest Date:	</a:t>
            </a:r>
            <a:r>
              <a:rPr lang="en-US" sz="1100" dirty="0">
                <a:solidFill>
                  <a:schemeClr val="bg1"/>
                </a:solidFill>
                <a:latin typeface="Calibri" panose="020F0502020204030204" pitchFamily="34" charset="0"/>
                <a:ea typeface="+mj-ea"/>
                <a:cs typeface="+mj-cs"/>
              </a:rPr>
              <a:t> 9/14/20 – 10/2/20</a:t>
            </a:r>
          </a:p>
          <a:p>
            <a:pPr>
              <a:spcAft>
                <a:spcPts val="1000"/>
              </a:spcAft>
            </a:pPr>
            <a:r>
              <a:rPr lang="en-US" sz="1100" b="1" dirty="0">
                <a:solidFill>
                  <a:srgbClr val="000000"/>
                </a:solidFill>
                <a:latin typeface="Calibri" panose="020F0502020204030204" pitchFamily="34" charset="0"/>
              </a:rPr>
              <a:t>Case Production:</a:t>
            </a:r>
            <a:r>
              <a:rPr lang="en-US" sz="1100" dirty="0">
                <a:solidFill>
                  <a:srgbClr val="000000"/>
                </a:solidFill>
                <a:latin typeface="Calibri" panose="020F0502020204030204" pitchFamily="34" charset="0"/>
              </a:rPr>
              <a:t>  4,400</a:t>
            </a:r>
          </a:p>
          <a:p>
            <a:endParaRPr lang="en-US" sz="1100" dirty="0">
              <a:solidFill>
                <a:srgbClr val="000000"/>
              </a:solidFill>
              <a:latin typeface="Calibri" panose="020F0502020204030204" pitchFamily="34" charset="0"/>
            </a:endParaRPr>
          </a:p>
          <a:p>
            <a:endParaRPr lang="en-US" dirty="0"/>
          </a:p>
        </p:txBody>
      </p:sp>
      <p:pic>
        <p:nvPicPr>
          <p:cNvPr id="7" name="Picture 6" descr="A bottle of wine&#10;&#10;Description automatically generated with medium confidence">
            <a:extLst>
              <a:ext uri="{FF2B5EF4-FFF2-40B4-BE49-F238E27FC236}">
                <a16:creationId xmlns:a16="http://schemas.microsoft.com/office/drawing/2014/main" id="{B9C1B23D-0CDF-BB96-9F5A-0F45554D9F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2936" y="107156"/>
            <a:ext cx="1616032" cy="6643688"/>
          </a:xfrm>
          <a:prstGeom prst="rect">
            <a:avLst/>
          </a:prstGeom>
        </p:spPr>
      </p:pic>
    </p:spTree>
    <p:extLst>
      <p:ext uri="{BB962C8B-B14F-4D97-AF65-F5344CB8AC3E}">
        <p14:creationId xmlns:p14="http://schemas.microsoft.com/office/powerpoint/2010/main" val="2041967445"/>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542</TotalTime>
  <Words>1303</Words>
  <Application>Microsoft Macintosh PowerPoint</Application>
  <PresentationFormat>Widescreen</PresentationFormat>
  <Paragraphs>42</Paragraphs>
  <Slides>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Calibri</vt:lpstr>
      <vt:lpstr>Calibri Light</vt:lpstr>
      <vt:lpstr>Garibaldi</vt:lpstr>
      <vt:lpstr>Office Theme</vt:lpstr>
      <vt:lpstr>.</vt:lpstr>
      <vt:lpstr>PowerPoint Presentation</vt:lpstr>
      <vt:lpstr>PowerPoint Presentation</vt:lpstr>
      <vt:lpstr>2019 Westside Zinfandel    </vt:lpstr>
      <vt:lpstr>       </vt:lpstr>
      <vt:lpstr>2019 Cirque du Vin  Vinification: Grapes for this Bordeaux-style blend were grown or sourced  by Peachy Canyon Winery throughout the 2019 vintage from  an array of vineyards across the west side of Paso Robles.  After careful destemming, all of the various lots of grapes  were fermented to dryness and allowed to go through  malolactic fermentation in a selection of new and used  French, American and Hungarian Oak barrels and puncheons.  The final blend for Cirque Du Vin was assembled in tank in  May of 2021 and was filtered just prior to bottling at the end  of May 2021.  Tasting Notes: This Bordeaux blend is redolent of bright red fruits and  rosehips. It fills your mouth with flavors of black cherries  and black currants, tarragon and cedar. Enjoy it with  braised  and grilled meats, cheese and charcuterie.  Appellation:  100% Paso Robles  Varietal composition:   44% Cabernet Sauvignon, 24% Petit Verdot, 19% Malbec,            13% Cabernet Franc  Alcohol:  13.2%  pH:  3.41  TA: 6.3 g/L  Harvest Date:      9/23/2019 - 10/24/2019  Case Production:  575 </vt:lpstr>
      <vt:lpstr>2020 Incredible Red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Suzie Gaddini</dc:creator>
  <cp:lastModifiedBy>Peachy Canyon</cp:lastModifiedBy>
  <cp:revision>17</cp:revision>
  <dcterms:created xsi:type="dcterms:W3CDTF">2020-04-01T17:25:35Z</dcterms:created>
  <dcterms:modified xsi:type="dcterms:W3CDTF">2022-08-10T19:45:23Z</dcterms:modified>
</cp:coreProperties>
</file>